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46" r:id="rId2"/>
    <p:sldId id="549" r:id="rId3"/>
    <p:sldId id="269" r:id="rId4"/>
    <p:sldId id="275" r:id="rId5"/>
    <p:sldId id="277" r:id="rId6"/>
    <p:sldId id="278" r:id="rId7"/>
    <p:sldId id="393" r:id="rId8"/>
    <p:sldId id="394" r:id="rId9"/>
    <p:sldId id="396" r:id="rId10"/>
    <p:sldId id="280" r:id="rId11"/>
    <p:sldId id="281" r:id="rId12"/>
    <p:sldId id="551" r:id="rId13"/>
    <p:sldId id="33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71326-CE48-43D7-95B7-BC8408A17BBA}" type="datetimeFigureOut">
              <a:rPr lang="de-AT" smtClean="0"/>
              <a:t>16.10.2022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EF472-3727-437C-8FB3-CCCC9FA8E2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740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de-DE"/>
              <a:t>20.11.2014</a:t>
            </a: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30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1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17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B9BCC-3847-4789-A9D9-EA89C712DD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01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49834" y="6245225"/>
            <a:ext cx="253576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1906D-A42F-4442-8E60-715CBF3087F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650030585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_Gänserndorf Lang bunt 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6165850"/>
            <a:ext cx="7248128" cy="43815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27381" y="6381328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Okt. 2014</a:t>
            </a:r>
          </a:p>
        </p:txBody>
      </p:sp>
    </p:spTree>
    <p:extLst>
      <p:ext uri="{BB962C8B-B14F-4D97-AF65-F5344CB8AC3E}">
        <p14:creationId xmlns:p14="http://schemas.microsoft.com/office/powerpoint/2010/main" val="166776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Eingekerbter Richtungspfeil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946833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9838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598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940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9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20.11.2014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339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20.11.2014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Gerade Verbindung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Eingekerbter Richtungspfeil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02951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0" y="5783593"/>
            <a:ext cx="4536419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Gerade Verbindung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pic>
        <p:nvPicPr>
          <p:cNvPr id="11" name="Picture 2" descr="E:\Dir\Direktoren\Marke Gymnasium\Gymnasium_Toolkit\Logos\Logo_Gymnasium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958" y="-4564"/>
            <a:ext cx="1819041" cy="13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527381" y="6381328"/>
            <a:ext cx="2560320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20.11.2014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578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8CFD4-467F-4592-B129-010E8341B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113" y="316141"/>
            <a:ext cx="9280031" cy="1829761"/>
          </a:xfrm>
        </p:spPr>
        <p:txBody>
          <a:bodyPr/>
          <a:lstStyle/>
          <a:p>
            <a:r>
              <a:rPr lang="de-AT" dirty="0"/>
              <a:t>Vorgezogene Teilreifeprüfung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8B6B3A-1AF6-4E07-AAAC-E7DFDD1A1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2229296"/>
            <a:ext cx="7772400" cy="1199704"/>
          </a:xfrm>
        </p:spPr>
        <p:txBody>
          <a:bodyPr/>
          <a:lstStyle/>
          <a:p>
            <a:r>
              <a:rPr lang="de-AT" dirty="0"/>
              <a:t>Info 7. Klassen</a:t>
            </a:r>
            <a:endParaRPr lang="de-DE" dirty="0"/>
          </a:p>
        </p:txBody>
      </p:sp>
      <p:pic>
        <p:nvPicPr>
          <p:cNvPr id="5" name="Bild 3" descr="goose_over.png">
            <a:extLst>
              <a:ext uri="{FF2B5EF4-FFF2-40B4-BE49-F238E27FC236}">
                <a16:creationId xmlns:a16="http://schemas.microsoft.com/office/drawing/2014/main" id="{6A5F3308-183B-4F19-884B-D3495C888E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8910"/>
          <a:stretch/>
        </p:blipFill>
        <p:spPr>
          <a:xfrm>
            <a:off x="2927649" y="3244391"/>
            <a:ext cx="6512593" cy="313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8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68831"/>
              </p:ext>
            </p:extLst>
          </p:nvPr>
        </p:nvGraphicFramePr>
        <p:xfrm>
          <a:off x="1056444" y="1268760"/>
          <a:ext cx="9694413" cy="4448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618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</a:t>
                      </a: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Deutsch</a:t>
                      </a:r>
                    </a:p>
                    <a:p>
                      <a:r>
                        <a:rPr lang="de-A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 min, standardisiert,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verpflichtend</a:t>
                      </a:r>
                      <a:endParaRPr lang="de-A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312"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</a:t>
                      </a: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Mathematik</a:t>
                      </a: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min, standardisiert,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verpflichtend</a:t>
                      </a: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12"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63">
                <a:tc>
                  <a:txBody>
                    <a:bodyPr/>
                    <a:lstStyle/>
                    <a:p>
                      <a:r>
                        <a:rPr lang="de-D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</a:t>
                      </a: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Lebende Fremdsprache (E</a:t>
                      </a:r>
                      <a:r>
                        <a:rPr lang="de-DE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de-D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de-DE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de-DE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SP)</a:t>
                      </a: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min, standardisiert, </a:t>
                      </a:r>
                      <a:r>
                        <a:rPr lang="de-AT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verpflichtend</a:t>
                      </a: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12"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620"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Physik, Biologie, DG</a:t>
                      </a:r>
                      <a:br>
                        <a:rPr lang="de-DE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de-DE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min, nicht standardisiert, </a:t>
                      </a:r>
                      <a:r>
                        <a:rPr lang="de-AT" sz="2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optional </a:t>
                      </a: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848"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7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Latein</a:t>
                      </a:r>
                      <a:r>
                        <a:rPr lang="de-A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br>
                        <a:rPr lang="de-AT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de-AT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lebende FS</a:t>
                      </a:r>
                    </a:p>
                  </a:txBody>
                  <a:tcPr marL="82946" marR="82946" marT="41457" marB="4145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min, standardisiert, </a:t>
                      </a:r>
                      <a:r>
                        <a:rPr lang="de-AT" sz="2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optional</a:t>
                      </a:r>
                    </a:p>
                  </a:txBody>
                  <a:tcPr marL="82946" marR="82946" marT="41457" marB="4145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FF7D4CCF-4477-4D3F-BE4A-FE74EF8D5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4. Klausuren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4642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3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846020"/>
              </p:ext>
            </p:extLst>
          </p:nvPr>
        </p:nvGraphicFramePr>
        <p:xfrm>
          <a:off x="941033" y="1462097"/>
          <a:ext cx="9646096" cy="4522655"/>
        </p:xfrm>
        <a:graphic>
          <a:graphicData uri="http://schemas.openxmlformats.org/drawingml/2006/table">
            <a:tbl>
              <a:tblPr/>
              <a:tblGrid>
                <a:gridCol w="2918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7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optional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FF"/>
                        </a:gs>
                        <a:gs pos="999">
                          <a:srgbClr val="FFFFFF"/>
                        </a:gs>
                        <a:gs pos="100000">
                          <a:srgbClr val="D9E6E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Kompensationsprüfung oder Klausur im Herbsttermin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Anmeldung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FF"/>
                        </a:gs>
                        <a:gs pos="999">
                          <a:srgbClr val="FFFFFF"/>
                        </a:gs>
                        <a:gs pos="100000">
                          <a:srgbClr val="D9E6E7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spätestens 3 Tage nach Bekanntgabe des negativen Klausurergebnisses; Antrag durch Schüler/in an Schule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Anzahl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D9E6E7"/>
                        </a:gs>
                        <a:gs pos="100000">
                          <a:srgbClr val="C8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 Kandidat/in nicht beschränkt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Prüfungskommission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D9E6E7"/>
                        </a:gs>
                        <a:gs pos="100000">
                          <a:srgbClr val="C8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Vors., Dir., KV, Prüfer, Beisitzer; Nicht öffentlich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Aufgabenstellungen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D9E6E7"/>
                        </a:gs>
                        <a:gs pos="100000">
                          <a:srgbClr val="C8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zentral / nicht zentral  - wie bei Klausur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inhaltlich und formal analog zur Klausur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Dauer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D9E6E7"/>
                        </a:gs>
                        <a:gs pos="100000">
                          <a:srgbClr val="C8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 Min (max.) + 30 Min Vorbereitungszeit (min.)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Beurteilung des Prüfungsgebietes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FF"/>
                        </a:gs>
                        <a:gs pos="100000">
                          <a:srgbClr val="D9E6E7"/>
                        </a:gs>
                        <a:gs pos="100000">
                          <a:srgbClr val="C8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bestmögliche Gesamtnote Befriedigend – aus: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Teilbeurteilung Klausur (negativ)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de-A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Teilbeurteilung Kompensationsprüfung</a:t>
                      </a:r>
                    </a:p>
                  </a:txBody>
                  <a:tcPr marL="82935" marR="82935" marT="41448" marB="41448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DD19BDBB-EE4B-490C-AD8B-556355A6C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5. Kompensationsprüfung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40318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Inhaltsplatzhalter 4"/>
          <p:cNvSpPr>
            <a:spLocks noGrp="1"/>
          </p:cNvSpPr>
          <p:nvPr>
            <p:ph idx="1"/>
          </p:nvPr>
        </p:nvSpPr>
        <p:spPr>
          <a:xfrm>
            <a:off x="923278" y="1429544"/>
            <a:ext cx="10058400" cy="451918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ü"/>
            </a:pPr>
            <a: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1. Variante: 4 schriftl. – 2 </a:t>
            </a:r>
            <a:r>
              <a:rPr lang="de-DE" altLang="de-DE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mündl</a:t>
            </a:r>
            <a: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. Prüfungen                       	</a:t>
            </a:r>
            <a:b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Summe der Wochenstunden beider Fächer (in der Oberstufe): mind. 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b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ü"/>
            </a:pPr>
            <a: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2. Variante:</a:t>
            </a:r>
            <a:r>
              <a:rPr lang="de-DE" alt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3 schriftl. – 3 </a:t>
            </a:r>
            <a:r>
              <a:rPr lang="de-DE" altLang="de-DE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mündl</a:t>
            </a:r>
            <a: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. Prüfungen                      	</a:t>
            </a:r>
            <a:b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DE" alt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Summe der Wochenstunden der drei Fächer (in der Oberstufe): mind. </a:t>
            </a: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b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00000"/>
              </a:lnSpc>
              <a:buClrTx/>
              <a:buNone/>
            </a:pPr>
            <a:endParaRPr lang="de-DE" altLang="de-D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ü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Mündliche Teilprüfungen müssen aus inhaltlich und fachlich unterschiedlichen Prüfungsgebieten sein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de-DE" alt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ü"/>
            </a:pPr>
            <a:r>
              <a:rPr lang="de-DE" alt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Prüfungsgebiet kann auch Wahlpflichtfach und/oder alternativer Pflichtgegenstand sein</a:t>
            </a:r>
            <a:endParaRPr lang="de-DE" altLang="de-DE" sz="181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E70BDB-7FD7-4D95-83C2-944848DCE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27" y="386074"/>
            <a:ext cx="9543496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Mündliche Reifeprüfung - Prüfungsfächer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57410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604226"/>
              </p:ext>
            </p:extLst>
          </p:nvPr>
        </p:nvGraphicFramePr>
        <p:xfrm>
          <a:off x="685800" y="1270936"/>
          <a:ext cx="10198223" cy="4778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8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 Ende Oktober 2022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Vorerhebung VWA</a:t>
                      </a: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endParaRPr lang="de-DE" sz="7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 17. Februar 2023</a:t>
                      </a: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Hochladen des VWA-Themas auf die Genehmigungsdatenbank</a:t>
                      </a: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endParaRPr lang="de-DE" sz="7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 31. Mai 2023</a:t>
                      </a: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Kenntnisnahme Themenpools in GWK, GSPB, </a:t>
                      </a:r>
                      <a:r>
                        <a:rPr lang="de-AT" sz="20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Wpf</a:t>
                      </a: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GSPB, </a:t>
                      </a:r>
                      <a:r>
                        <a:rPr lang="de-AT" sz="20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Wpf</a:t>
                      </a: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E, </a:t>
                      </a:r>
                      <a:r>
                        <a:rPr lang="de-AT" sz="20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Wpf</a:t>
                      </a: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Rhetorik, </a:t>
                      </a:r>
                      <a:r>
                        <a:rPr lang="de-AT" sz="20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Wpf</a:t>
                      </a: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GSHL, </a:t>
                      </a:r>
                      <a:r>
                        <a:rPr lang="de-AT" sz="20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Wpf</a:t>
                      </a: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AT" sz="20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TdS</a:t>
                      </a:r>
                      <a:endParaRPr lang="de-AT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endParaRPr lang="de-DE" sz="7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 15. Juni 2023</a:t>
                      </a:r>
                    </a:p>
                  </a:txBody>
                  <a:tcPr marL="82946" marR="82946" marT="41452" marB="41452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Anmeldung zur vorgezogenen Teilreifeprüfung </a:t>
                      </a:r>
                    </a:p>
                  </a:txBody>
                  <a:tcPr marL="82946" marR="82946" marT="41452" marB="4145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432">
                <a:tc>
                  <a:txBody>
                    <a:bodyPr/>
                    <a:lstStyle/>
                    <a:p>
                      <a:endParaRPr lang="de-DE" sz="7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de-AT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5798"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Ende Sept/Anfang Oktober 2023</a:t>
                      </a: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Vorgezogene Teilreifeprüfung</a:t>
                      </a: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de-AT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011849"/>
                  </a:ext>
                </a:extLst>
              </a:tr>
              <a:tr h="434338"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 15. Jänner 2024</a:t>
                      </a: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Bekanntgabe der restlichen Prüfungsgebiete der Reifeprüfung</a:t>
                      </a: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616362"/>
                  </a:ext>
                </a:extLst>
              </a:tr>
              <a:tr h="177553">
                <a:tc>
                  <a:txBody>
                    <a:bodyPr/>
                    <a:lstStyle/>
                    <a:p>
                      <a:endParaRPr lang="de-DE" sz="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de-AT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863257"/>
                  </a:ext>
                </a:extLst>
              </a:tr>
              <a:tr h="505359">
                <a:tc>
                  <a:txBody>
                    <a:bodyPr/>
                    <a:lstStyle/>
                    <a:p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 Mitte Februar 2024</a:t>
                      </a:r>
                    </a:p>
                  </a:txBody>
                  <a:tcPr marL="82946" marR="82946" marT="41467" marB="4146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Abgeben und Hochladen der VWA</a:t>
                      </a:r>
                    </a:p>
                  </a:txBody>
                  <a:tcPr marL="82946" marR="82946" marT="41467" marB="414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556819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B606C10D-5723-46FA-BD9E-FE247BF9D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27" y="386074"/>
            <a:ext cx="9543496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Zeitschiene 7./8. Klasse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75081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837E898-FFB2-4229-81EA-2004A56E6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636" y="1619875"/>
            <a:ext cx="10972800" cy="4525963"/>
          </a:xfrm>
        </p:spPr>
        <p:txBody>
          <a:bodyPr/>
          <a:lstStyle/>
          <a:p>
            <a:pPr marL="552968" indent="-552968">
              <a:buFont typeface="Times New Roman" pitchFamily="18" charset="0"/>
              <a:buAutoNum type="arabicPeriod"/>
            </a:pPr>
            <a:r>
              <a:rPr lang="de-DE" altLang="de-DE" sz="2800" dirty="0">
                <a:latin typeface="Calibri" panose="020F0502020204030204" pitchFamily="34" charset="0"/>
              </a:rPr>
              <a:t>Überblick</a:t>
            </a:r>
          </a:p>
          <a:p>
            <a:pPr marL="552968" indent="-552968">
              <a:buFont typeface="Times New Roman" pitchFamily="18" charset="0"/>
              <a:buAutoNum type="arabicPeriod"/>
            </a:pPr>
            <a:r>
              <a:rPr lang="de-DE" altLang="de-DE" sz="2800" dirty="0">
                <a:latin typeface="Calibri" panose="020F0502020204030204" pitchFamily="34" charset="0"/>
              </a:rPr>
              <a:t>Vorwissenschaftliche Arbeit (VWA)</a:t>
            </a:r>
          </a:p>
          <a:p>
            <a:pPr marL="552968" indent="-552968">
              <a:buFont typeface="Times New Roman" pitchFamily="18" charset="0"/>
              <a:buAutoNum type="arabicPeriod"/>
            </a:pPr>
            <a:r>
              <a:rPr lang="de-DE" altLang="de-DE" sz="4000" dirty="0">
                <a:latin typeface="Calibri" panose="020F0502020204030204" pitchFamily="34" charset="0"/>
              </a:rPr>
              <a:t>Vorgezogene Teilreifeprüfung (VTRP)</a:t>
            </a:r>
          </a:p>
          <a:p>
            <a:pPr marL="552968" indent="-552968">
              <a:buFont typeface="Times New Roman" pitchFamily="18" charset="0"/>
              <a:buAutoNum type="arabicPeriod"/>
            </a:pPr>
            <a:r>
              <a:rPr lang="de-DE" altLang="de-DE" sz="2800" dirty="0">
                <a:latin typeface="Calibri" panose="020F0502020204030204" pitchFamily="34" charset="0"/>
              </a:rPr>
              <a:t>Schriftliche Reifeprüfung (SRP)</a:t>
            </a:r>
          </a:p>
          <a:p>
            <a:pPr marL="552968" indent="-552968">
              <a:buFont typeface="Times New Roman" pitchFamily="18" charset="0"/>
              <a:buAutoNum type="arabicPeriod"/>
            </a:pPr>
            <a:r>
              <a:rPr lang="de-DE" altLang="de-DE" sz="2800" dirty="0">
                <a:latin typeface="Calibri" panose="020F0502020204030204" pitchFamily="34" charset="0"/>
              </a:rPr>
              <a:t>Kompensationsprüfung (KP)</a:t>
            </a:r>
          </a:p>
          <a:p>
            <a:pPr marL="552968" indent="-552968">
              <a:buFont typeface="Times New Roman" pitchFamily="18" charset="0"/>
              <a:buAutoNum type="arabicPeriod"/>
            </a:pPr>
            <a:r>
              <a:rPr lang="de-DE" altLang="de-DE" sz="2800" dirty="0">
                <a:latin typeface="Calibri" panose="020F0502020204030204" pitchFamily="34" charset="0"/>
              </a:rPr>
              <a:t>Mündliche Reifeprüfung (MRP)</a:t>
            </a:r>
          </a:p>
          <a:p>
            <a:pPr marL="552968" indent="-552968">
              <a:buFont typeface="Times New Roman" pitchFamily="18" charset="0"/>
              <a:buAutoNum type="arabicPeriod"/>
            </a:pPr>
            <a:r>
              <a:rPr lang="de-DE" altLang="de-DE" sz="2800" dirty="0">
                <a:latin typeface="Calibri" panose="020F0502020204030204" pitchFamily="34" charset="0"/>
              </a:rPr>
              <a:t>Allgemeiner zeitlicher Fahrplan</a:t>
            </a:r>
          </a:p>
          <a:p>
            <a:pPr marL="109728" indent="0">
              <a:buClrTx/>
              <a:buSzPct val="100000"/>
              <a:buNone/>
            </a:pPr>
            <a:endParaRPr lang="de-AT" dirty="0"/>
          </a:p>
          <a:p>
            <a:pPr>
              <a:buClrTx/>
            </a:pP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55BA5D3-D3EF-4A21-A352-8A064A2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Inhalt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1311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Inhaltsplatzhalter 3" descr="Standardisierte, kompetenzorientierte Reifeprüfung an AHS: Drei-Säulen-Modell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0" r="6453" b="4568"/>
          <a:stretch/>
        </p:blipFill>
        <p:spPr bwMode="auto">
          <a:xfrm>
            <a:off x="2365296" y="1273793"/>
            <a:ext cx="7259096" cy="474749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hteck 4"/>
          <p:cNvSpPr>
            <a:spLocks noChangeArrowheads="1"/>
          </p:cNvSpPr>
          <p:nvPr/>
        </p:nvSpPr>
        <p:spPr bwMode="auto">
          <a:xfrm>
            <a:off x="7238612" y="1011757"/>
            <a:ext cx="1622880" cy="5875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AT" altLang="de-DE" sz="1633"/>
          </a:p>
        </p:txBody>
      </p:sp>
      <p:sp>
        <p:nvSpPr>
          <p:cNvPr id="5125" name="Rechteck 5"/>
          <p:cNvSpPr>
            <a:spLocks noChangeArrowheads="1"/>
          </p:cNvSpPr>
          <p:nvPr/>
        </p:nvSpPr>
        <p:spPr bwMode="auto">
          <a:xfrm>
            <a:off x="2533320" y="1273794"/>
            <a:ext cx="2482560" cy="282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AT" altLang="de-DE" sz="1633"/>
          </a:p>
        </p:txBody>
      </p:sp>
      <p:sp>
        <p:nvSpPr>
          <p:cNvPr id="2" name="Textfeld 1"/>
          <p:cNvSpPr txBox="1"/>
          <p:nvPr/>
        </p:nvSpPr>
        <p:spPr>
          <a:xfrm>
            <a:off x="2298436" y="1246438"/>
            <a:ext cx="29334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760296" y="1187460"/>
            <a:ext cx="10436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8608AC1-015A-43DD-9353-D389A322C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328879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altLang="de-DE" sz="3600" dirty="0">
                <a:cs typeface="Arial" charset="0"/>
              </a:rPr>
              <a:t>1. Überblick – „Drei-Säulen-Modell“</a:t>
            </a:r>
          </a:p>
        </p:txBody>
      </p:sp>
    </p:spTree>
    <p:extLst>
      <p:ext uri="{BB962C8B-B14F-4D97-AF65-F5344CB8AC3E}">
        <p14:creationId xmlns:p14="http://schemas.microsoft.com/office/powerpoint/2010/main" val="109939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87671"/>
              </p:ext>
            </p:extLst>
          </p:nvPr>
        </p:nvGraphicFramePr>
        <p:xfrm>
          <a:off x="949222" y="1196752"/>
          <a:ext cx="9556854" cy="4843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03">
                <a:tc>
                  <a:txBody>
                    <a:bodyPr/>
                    <a:lstStyle/>
                    <a:p>
                      <a:r>
                        <a:rPr lang="de-AT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Erstes Semester der 7. Klasse: </a:t>
                      </a:r>
                      <a:endParaRPr lang="de-DE" sz="2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Themenfindung und „Anmeldung“</a:t>
                      </a:r>
                    </a:p>
                  </a:txBody>
                  <a:tcPr marL="82946" marR="82946" marT="41455" marB="4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02">
                <a:tc>
                  <a:txBody>
                    <a:bodyPr/>
                    <a:lstStyle/>
                    <a:p>
                      <a:endParaRPr lang="de-DE" sz="7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 Mitte/Ende April der 7. Kl.</a:t>
                      </a: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Genehmigung durch Betreuer/in (Feb.)</a:t>
                      </a:r>
                      <a:r>
                        <a:rPr lang="de-AT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und</a:t>
                      </a: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Direktorin (März)</a:t>
                      </a:r>
                    </a:p>
                  </a:txBody>
                  <a:tcPr marL="82946" marR="82946" marT="41455" marB="4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02">
                <a:tc>
                  <a:txBody>
                    <a:bodyPr/>
                    <a:lstStyle/>
                    <a:p>
                      <a:endParaRPr lang="de-DE" sz="7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87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 der 7. Kl. bis Jänner der 8. Klasse</a:t>
                      </a: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Verfassen</a:t>
                      </a:r>
                      <a:r>
                        <a:rPr lang="de-AT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der Arbeit, kontinuierliche Betreuung (in der 8. Klasse)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502">
                <a:tc>
                  <a:txBody>
                    <a:bodyPr/>
                    <a:lstStyle/>
                    <a:p>
                      <a:endParaRPr lang="de-DE" sz="7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250">
                <a:tc>
                  <a:txBody>
                    <a:bodyPr/>
                    <a:lstStyle/>
                    <a:p>
                      <a:r>
                        <a:rPr lang="de-AT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Beginn des 2. Semesters der 8. Klasse</a:t>
                      </a:r>
                      <a:endParaRPr lang="de-DE" sz="28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Abgabe (digital und in</a:t>
                      </a:r>
                      <a:r>
                        <a:rPr lang="de-AT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2-fach gedruckter Form)</a:t>
                      </a:r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43">
                <a:tc>
                  <a:txBody>
                    <a:bodyPr/>
                    <a:lstStyle/>
                    <a:p>
                      <a:endParaRPr lang="de-DE" sz="7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946" marR="82946" marT="41455" marB="4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92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Präsentation und Diskussion</a:t>
                      </a:r>
                    </a:p>
                  </a:txBody>
                  <a:tcPr marL="82946" marR="82946" marT="41455" marB="4145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0">
                          <a:srgbClr val="CCFFFF">
                            <a:shade val="30000"/>
                            <a:satMod val="115000"/>
                            <a:alpha val="0"/>
                          </a:srgbClr>
                        </a:gs>
                        <a:gs pos="100000">
                          <a:srgbClr val="D9E6E7"/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20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Meist Woche vor Ostern 8. Klasse</a:t>
                      </a:r>
                    </a:p>
                  </a:txBody>
                  <a:tcPr marL="82946" marR="82946" marT="41455" marB="4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84C6C053-4FAF-4664-AE49-26CAD695D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862" y="32317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2. VWA – Vorwissenschaftliche Arbeit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0806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674702" y="1314516"/>
            <a:ext cx="10555549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de-AT" altLang="de-DE" sz="2800" b="1" dirty="0">
                <a:latin typeface="Calibri" panose="020F0502020204030204" pitchFamily="34" charset="0"/>
              </a:rPr>
              <a:t>2 verpflichtende Beratungsgespräche</a:t>
            </a:r>
          </a:p>
          <a:p>
            <a:pPr lvl="1">
              <a:lnSpc>
                <a:spcPct val="9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de-AT" altLang="de-DE" sz="2400" dirty="0">
                <a:latin typeface="Calibri" panose="020F0502020204030204" pitchFamily="34" charset="0"/>
              </a:rPr>
              <a:t>7. Klasse: Themenfindung und Festlegung des Erwartungshorizonts </a:t>
            </a:r>
          </a:p>
          <a:p>
            <a:pPr lvl="1">
              <a:lnSpc>
                <a:spcPct val="9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de-AT" altLang="de-DE" sz="2400" dirty="0">
                <a:latin typeface="Calibri" panose="020F0502020204030204" pitchFamily="34" charset="0"/>
              </a:rPr>
              <a:t>8. Klasse: im Hinblick auf die Präsentation bzw. Diskussion</a:t>
            </a:r>
            <a:br>
              <a:rPr lang="de-AT" altLang="de-DE" sz="2400" dirty="0">
                <a:latin typeface="Calibri" panose="020F0502020204030204" pitchFamily="34" charset="0"/>
              </a:rPr>
            </a:br>
            <a:endParaRPr lang="de-AT" altLang="de-DE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544"/>
              </a:spcAft>
              <a:buClrTx/>
              <a:buFont typeface="Wingdings" panose="05000000000000000000" pitchFamily="2" charset="2"/>
              <a:buChar char="ü"/>
            </a:pPr>
            <a:r>
              <a:rPr lang="de-AT" altLang="de-DE" sz="2800" dirty="0">
                <a:latin typeface="Calibri" panose="020F0502020204030204" pitchFamily="34" charset="0"/>
              </a:rPr>
              <a:t>„</a:t>
            </a:r>
            <a:r>
              <a:rPr lang="de-AT" altLang="de-DE" sz="2800" b="1" dirty="0">
                <a:latin typeface="Calibri" panose="020F0502020204030204" pitchFamily="34" charset="0"/>
              </a:rPr>
              <a:t>Kontinuierliche“ Betreuung </a:t>
            </a:r>
            <a:r>
              <a:rPr lang="de-AT" altLang="de-DE" sz="2800" dirty="0">
                <a:latin typeface="Calibri" panose="020F0502020204030204" pitchFamily="34" charset="0"/>
              </a:rPr>
              <a:t>in der 8. Klasse:</a:t>
            </a:r>
          </a:p>
          <a:p>
            <a:pPr lvl="1">
              <a:lnSpc>
                <a:spcPct val="90000"/>
              </a:lnSpc>
              <a:spcAft>
                <a:spcPts val="544"/>
              </a:spcAft>
              <a:buClrTx/>
              <a:buFont typeface="Arial" panose="020B0604020202020204" pitchFamily="34" charset="0"/>
              <a:buChar char="•"/>
            </a:pPr>
            <a:r>
              <a:rPr lang="de-AT" altLang="de-DE" sz="2400" dirty="0">
                <a:latin typeface="Calibri" panose="020F0502020204030204" pitchFamily="34" charset="0"/>
              </a:rPr>
              <a:t>Aufbau der Arbeit, Methodik, Zeitplan, Struktur, Schwerpunktsetzung, Organisation</a:t>
            </a:r>
          </a:p>
          <a:p>
            <a:pPr lvl="1">
              <a:lnSpc>
                <a:spcPct val="90000"/>
              </a:lnSpc>
              <a:spcAft>
                <a:spcPts val="544"/>
              </a:spcAft>
              <a:buClrTx/>
              <a:buFont typeface="Arial" panose="020B0604020202020204" pitchFamily="34" charset="0"/>
              <a:buChar char="•"/>
            </a:pPr>
            <a:r>
              <a:rPr lang="de-AT" altLang="de-DE" sz="2400" dirty="0">
                <a:latin typeface="Calibri" panose="020F0502020204030204" pitchFamily="34" charset="0"/>
              </a:rPr>
              <a:t>Selbständigkeit darf nicht beeinträchtigt werden</a:t>
            </a:r>
            <a:br>
              <a:rPr lang="de-AT" altLang="de-DE" sz="2600" dirty="0">
                <a:latin typeface="Calibri" panose="020F0502020204030204" pitchFamily="34" charset="0"/>
              </a:rPr>
            </a:br>
            <a:endParaRPr lang="de-AT" altLang="de-DE" sz="26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544"/>
              </a:spcAft>
              <a:buClrTx/>
              <a:buFont typeface="Wingdings" panose="05000000000000000000" pitchFamily="2" charset="2"/>
              <a:buChar char="ü"/>
            </a:pPr>
            <a:r>
              <a:rPr lang="de-AT" altLang="de-DE" sz="2800" dirty="0">
                <a:latin typeface="Calibri" panose="020F0502020204030204" pitchFamily="34" charset="0"/>
              </a:rPr>
              <a:t>Verfassung eines </a:t>
            </a:r>
            <a:r>
              <a:rPr lang="de-AT" altLang="de-DE" sz="2800" b="1" dirty="0">
                <a:latin typeface="Calibri" panose="020F0502020204030204" pitchFamily="34" charset="0"/>
              </a:rPr>
              <a:t>begleitenden Protokolls </a:t>
            </a:r>
            <a:br>
              <a:rPr lang="de-AT" altLang="de-DE" sz="2800" dirty="0">
                <a:latin typeface="Calibri" panose="020F0502020204030204" pitchFamily="34" charset="0"/>
              </a:rPr>
            </a:br>
            <a:endParaRPr lang="de-AT" altLang="de-DE" sz="28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544"/>
              </a:spcAft>
              <a:buClrTx/>
              <a:buFont typeface="Wingdings" panose="05000000000000000000" pitchFamily="2" charset="2"/>
              <a:buChar char="ü"/>
            </a:pPr>
            <a:r>
              <a:rPr lang="de-AT" altLang="de-DE" sz="2800" dirty="0">
                <a:latin typeface="Calibri" panose="020F0502020204030204" pitchFamily="34" charset="0"/>
              </a:rPr>
              <a:t>„</a:t>
            </a:r>
            <a:r>
              <a:rPr lang="de-AT" altLang="de-DE" sz="2800" b="1" dirty="0">
                <a:latin typeface="Calibri" panose="020F0502020204030204" pitchFamily="34" charset="0"/>
              </a:rPr>
              <a:t>Beschreibung“ der Arbeit </a:t>
            </a:r>
            <a:r>
              <a:rPr lang="de-AT" altLang="de-DE" sz="2400" dirty="0">
                <a:latin typeface="Calibri" panose="020F0502020204030204" pitchFamily="34" charset="0"/>
              </a:rPr>
              <a:t>(ohne diese zu benoten)</a:t>
            </a:r>
            <a:br>
              <a:rPr lang="de-AT" altLang="de-DE" sz="2400" dirty="0">
                <a:latin typeface="Calibri" panose="020F0502020204030204" pitchFamily="34" charset="0"/>
              </a:rPr>
            </a:br>
            <a:endParaRPr lang="de-AT" altLang="de-DE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544"/>
              </a:spcAft>
              <a:buClrTx/>
              <a:buFont typeface="Wingdings" panose="05000000000000000000" pitchFamily="2" charset="2"/>
              <a:buChar char="ü"/>
            </a:pPr>
            <a:r>
              <a:rPr lang="de-AT" altLang="de-DE" sz="2800" b="1" dirty="0">
                <a:latin typeface="Calibri" panose="020F0502020204030204" pitchFamily="34" charset="0"/>
              </a:rPr>
              <a:t>Beurteilung</a:t>
            </a:r>
            <a:r>
              <a:rPr lang="de-AT" altLang="de-DE" sz="2800" dirty="0">
                <a:latin typeface="Calibri" panose="020F0502020204030204" pitchFamily="34" charset="0"/>
              </a:rPr>
              <a:t> erfolgt nach Präsentation und Diskussion durch Kommission </a:t>
            </a:r>
            <a:r>
              <a:rPr lang="de-AT" altLang="de-DE" sz="2400" dirty="0">
                <a:latin typeface="Calibri" panose="020F0502020204030204" pitchFamily="34" charset="0"/>
              </a:rPr>
              <a:t>(Vors., Dir., KV und Prüfer/in)</a:t>
            </a:r>
          </a:p>
          <a:p>
            <a:pPr lvl="1">
              <a:lnSpc>
                <a:spcPct val="90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endParaRPr lang="de-AT" altLang="de-DE" sz="2400" dirty="0">
              <a:latin typeface="Calibri" panose="020F050202020403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E846467-5FC8-46EC-B7B5-0DDC340FC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2. VWA – Pflichten Lehrer*innen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7901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781235" y="1855432"/>
            <a:ext cx="9851269" cy="4309871"/>
          </a:xfrm>
        </p:spPr>
        <p:txBody>
          <a:bodyPr>
            <a:normAutofit/>
          </a:bodyPr>
          <a:lstStyle/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altLang="de-DE" sz="2600" dirty="0">
                <a:latin typeface="Calibri" panose="020F0502020204030204" pitchFamily="34" charset="0"/>
              </a:rPr>
              <a:t>Erfüllung formaler Kriterien (Eigenständigkeit,...)</a:t>
            </a:r>
            <a:br>
              <a:rPr lang="de-AT" altLang="de-DE" sz="2600" dirty="0">
                <a:latin typeface="Calibri" panose="020F0502020204030204" pitchFamily="34" charset="0"/>
              </a:rPr>
            </a:br>
            <a:endParaRPr lang="de-AT" altLang="de-DE" sz="2600" dirty="0">
              <a:latin typeface="Calibri" panose="020F0502020204030204" pitchFamily="34" charset="0"/>
            </a:endParaRP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altLang="de-DE" sz="2600" dirty="0">
                <a:latin typeface="Calibri" panose="020F0502020204030204" pitchFamily="34" charset="0"/>
              </a:rPr>
              <a:t>Genehmigungsdatenbank nützen</a:t>
            </a:r>
            <a:br>
              <a:rPr lang="de-AT" altLang="de-DE" sz="2600" dirty="0">
                <a:latin typeface="Calibri" panose="020F0502020204030204" pitchFamily="34" charset="0"/>
              </a:rPr>
            </a:br>
            <a:endParaRPr lang="de-AT" altLang="de-DE" sz="2600" dirty="0">
              <a:latin typeface="Calibri" panose="020F0502020204030204" pitchFamily="34" charset="0"/>
            </a:endParaRP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altLang="de-DE" sz="2600" dirty="0">
                <a:latin typeface="Calibri" panose="020F0502020204030204" pitchFamily="34" charset="0"/>
              </a:rPr>
              <a:t>Pflicht, Termine einzuhalten (Einreichen, Abgabe/Einspielen)</a:t>
            </a:r>
            <a:br>
              <a:rPr lang="de-AT" altLang="de-DE" sz="2600" dirty="0">
                <a:latin typeface="Calibri" panose="020F0502020204030204" pitchFamily="34" charset="0"/>
              </a:rPr>
            </a:br>
            <a:endParaRPr lang="de-AT" altLang="de-DE" sz="2600" dirty="0">
              <a:latin typeface="Calibri" panose="020F0502020204030204" pitchFamily="34" charset="0"/>
            </a:endParaRP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altLang="de-DE" sz="2600" dirty="0">
                <a:latin typeface="Calibri" panose="020F0502020204030204" pitchFamily="34" charset="0"/>
              </a:rPr>
              <a:t>Verfassung eines begleitenden Protokolls</a:t>
            </a:r>
          </a:p>
          <a:p>
            <a:pPr marL="736092" lvl="3" indent="-342900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Arial" panose="020B0604020202020204" pitchFamily="34" charset="0"/>
              <a:buChar char="•"/>
            </a:pPr>
            <a:r>
              <a:rPr lang="de-AT" altLang="de-DE" sz="2400" dirty="0">
                <a:latin typeface="Calibri" panose="020F0502020204030204" pitchFamily="34" charset="0"/>
              </a:rPr>
              <a:t>Arbeitsablauf</a:t>
            </a:r>
          </a:p>
          <a:p>
            <a:pPr marL="736092" lvl="3" indent="-342900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Arial" panose="020B0604020202020204" pitchFamily="34" charset="0"/>
              <a:buChar char="•"/>
            </a:pPr>
            <a:r>
              <a:rPr lang="de-AT" altLang="de-DE" sz="2400" dirty="0">
                <a:latin typeface="Calibri" panose="020F0502020204030204" pitchFamily="34" charset="0"/>
              </a:rPr>
              <a:t>Verwendete Hilfsmittel und Hilfestellungen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82CB15A-7BF6-49DA-815C-205EFEE72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2. VWA – Pflichten Schüler*innen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25764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86F10-8D49-45B6-906A-635CA2E4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90" y="1623372"/>
            <a:ext cx="10972800" cy="4525963"/>
          </a:xfrm>
        </p:spPr>
        <p:txBody>
          <a:bodyPr>
            <a:normAutofit/>
          </a:bodyPr>
          <a:lstStyle/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sz="2600" dirty="0">
                <a:latin typeface="Calibri" panose="020F0502020204030204" pitchFamily="34" charset="0"/>
                <a:cs typeface="Calibri" panose="020F0502020204030204" pitchFamily="34" charset="0"/>
              </a:rPr>
              <a:t>Schulleiter kann jährlich eine 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Verordnung</a:t>
            </a:r>
            <a:r>
              <a:rPr lang="de-AT" sz="2600" dirty="0">
                <a:latin typeface="Calibri" panose="020F0502020204030204" pitchFamily="34" charset="0"/>
                <a:cs typeface="Calibri" panose="020F0502020204030204" pitchFamily="34" charset="0"/>
              </a:rPr>
              <a:t> erlassen, nach der ein Fach/mehrere Fächer vorgezogen maturiert werden können (Anhörung des SGAs) </a:t>
            </a:r>
            <a:r>
              <a:rPr lang="de-AT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Anschlag an Amtstafel und Bekanntgabe in der BD.</a:t>
            </a:r>
          </a:p>
          <a:p>
            <a:pPr marL="109728" lvl="1" indent="0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None/>
            </a:pP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sz="2600" dirty="0">
                <a:latin typeface="Calibri" panose="020F0502020204030204" pitchFamily="34" charset="0"/>
                <a:cs typeface="Calibri" panose="020F0502020204030204" pitchFamily="34" charset="0"/>
              </a:rPr>
              <a:t>Prinzipiell kann jeder Unterrichtsgegenstand, der in der 8. Klasse nicht mehr unterrichtet wird, vorgezogen maturiert werden. 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sz="2600" dirty="0">
                <a:latin typeface="Calibri" panose="020F0502020204030204" pitchFamily="34" charset="0"/>
                <a:cs typeface="Calibri" panose="020F0502020204030204" pitchFamily="34" charset="0"/>
              </a:rPr>
              <a:t>Für den kommenden Herbsttermin im 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Schuljahr 2023/24 </a:t>
            </a:r>
            <a:r>
              <a:rPr lang="de-AT" sz="2600" dirty="0">
                <a:latin typeface="Calibri" panose="020F0502020204030204" pitchFamily="34" charset="0"/>
                <a:cs typeface="Calibri" panose="020F0502020204030204" pitchFamily="34" charset="0"/>
              </a:rPr>
              <a:t>betrifft das die heurigen 7. Klassen in den Gegenständen 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GSPB, GWK, </a:t>
            </a:r>
            <a:r>
              <a:rPr lang="de-AT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Wpf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 GSPB, </a:t>
            </a:r>
            <a:r>
              <a:rPr lang="de-AT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Wpf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 E, </a:t>
            </a:r>
            <a:r>
              <a:rPr lang="de-AT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Wpf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 GSHL, </a:t>
            </a:r>
            <a:r>
              <a:rPr lang="de-AT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Wpf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TdS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2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Wpf</a:t>
            </a:r>
            <a:r>
              <a:rPr lang="de-AT" sz="2600" b="1" dirty="0">
                <a:latin typeface="Calibri" panose="020F0502020204030204" pitchFamily="34" charset="0"/>
                <a:cs typeface="Calibri" panose="020F0502020204030204" pitchFamily="34" charset="0"/>
              </a:rPr>
              <a:t> PIT.</a:t>
            </a: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1" indent="0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None/>
            </a:pP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1" indent="0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None/>
            </a:pPr>
            <a:endParaRPr lang="de-A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endParaRPr lang="de-AT" sz="2600" dirty="0">
              <a:latin typeface="Calibri" panose="020F050202020403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9C0255E-1699-48CD-B737-3631250CC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3. Vorgezogene Teilreifeprüfung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04731083"/>
      </p:ext>
    </p:extLst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86F10-8D49-45B6-906A-635CA2E4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1490207"/>
            <a:ext cx="10972800" cy="4812939"/>
          </a:xfrm>
        </p:spPr>
        <p:txBody>
          <a:bodyPr>
            <a:normAutofit fontScale="32500" lnSpcReduction="20000"/>
          </a:bodyPr>
          <a:lstStyle/>
          <a:p>
            <a:pPr lvl="1"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sz="8000" b="1" dirty="0">
                <a:latin typeface="Calibri" panose="020F0502020204030204" pitchFamily="34" charset="0"/>
                <a:cs typeface="Calibri" panose="020F0502020204030204" pitchFamily="34" charset="0"/>
              </a:rPr>
              <a:t>Alle</a:t>
            </a: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 Schüler*innen, die in einem oder auch zwei dieser Fächer maturieren möchten, </a:t>
            </a:r>
            <a:r>
              <a:rPr lang="de-AT" sz="8000" b="1" u="sng" dirty="0">
                <a:latin typeface="Calibri" panose="020F0502020204030204" pitchFamily="34" charset="0"/>
                <a:cs typeface="Calibri" panose="020F0502020204030204" pitchFamily="34" charset="0"/>
              </a:rPr>
              <a:t>müssen</a:t>
            </a:r>
            <a:r>
              <a:rPr lang="de-AT" sz="8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dies</a:t>
            </a:r>
            <a:r>
              <a:rPr lang="de-AT" sz="8000" b="1" dirty="0">
                <a:latin typeface="Calibri" panose="020F0502020204030204" pitchFamily="34" charset="0"/>
                <a:cs typeface="Calibri" panose="020F0502020204030204" pitchFamily="34" charset="0"/>
              </a:rPr>
              <a:t> im Herbsttermin </a:t>
            </a: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machen! Im Jänner 2024 ist dann für diese Fächer keine Anmeldung mehr möglich!</a:t>
            </a:r>
          </a:p>
          <a:p>
            <a:pPr marL="393192" lvl="1" indent="0">
              <a:spcBef>
                <a:spcPts val="400"/>
              </a:spcBef>
              <a:spcAft>
                <a:spcPts val="544"/>
              </a:spcAft>
              <a:buClrTx/>
              <a:buSzPct val="68000"/>
              <a:buNone/>
            </a:pP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1"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AT" sz="8000" b="1" dirty="0">
                <a:latin typeface="Calibri" panose="020F0502020204030204" pitchFamily="34" charset="0"/>
                <a:cs typeface="Calibri" panose="020F0502020204030204" pitchFamily="34" charset="0"/>
              </a:rPr>
              <a:t>Themenpool</a:t>
            </a: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 der betroffenen Fächer wird den Schüler*innen Ende Mai bekannt gegeben</a:t>
            </a:r>
          </a:p>
          <a:p>
            <a:pPr marL="393192" lvl="1" indent="0">
              <a:spcBef>
                <a:spcPts val="400"/>
              </a:spcBef>
              <a:spcAft>
                <a:spcPts val="544"/>
              </a:spcAft>
              <a:buClrTx/>
              <a:buSzPct val="68000"/>
              <a:buNone/>
            </a:pPr>
            <a:endParaRPr lang="de-AT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AT" sz="8000" b="1" dirty="0">
                <a:latin typeface="Calibri" panose="020F0502020204030204" pitchFamily="34" charset="0"/>
                <a:cs typeface="Calibri" panose="020F0502020204030204" pitchFamily="34" charset="0"/>
              </a:rPr>
              <a:t>Anmeldung</a:t>
            </a: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 zur vorgezogenen Reifeprüfung erfolgt bis </a:t>
            </a:r>
            <a:r>
              <a:rPr lang="de-AT" sz="8000" b="1" dirty="0">
                <a:latin typeface="Calibri" panose="020F0502020204030204" pitchFamily="34" charset="0"/>
                <a:cs typeface="Calibri" panose="020F0502020204030204" pitchFamily="34" charset="0"/>
              </a:rPr>
              <a:t>Mitte Juni</a:t>
            </a:r>
            <a:r>
              <a:rPr lang="de-AT" sz="8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93192" lvl="1" indent="0">
              <a:spcBef>
                <a:spcPts val="400"/>
              </a:spcBef>
              <a:spcAft>
                <a:spcPts val="544"/>
              </a:spcAft>
              <a:buClrTx/>
              <a:buSzPct val="68000"/>
              <a:buNone/>
            </a:pPr>
            <a:endParaRPr lang="de-AT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400"/>
              </a:spcBef>
              <a:spcAft>
                <a:spcPts val="544"/>
              </a:spcAft>
              <a:buClrTx/>
              <a:buSzPct val="68000"/>
              <a:buFont typeface="Wingdings" panose="05000000000000000000" pitchFamily="2" charset="2"/>
              <a:buChar char="ü"/>
            </a:pPr>
            <a:r>
              <a:rPr lang="de-DE" sz="8000" dirty="0">
                <a:latin typeface="Calibri" panose="020F0502020204030204" pitchFamily="34" charset="0"/>
                <a:cs typeface="Calibri" panose="020F0502020204030204" pitchFamily="34" charset="0"/>
              </a:rPr>
              <a:t>Prüfungen finden innerhalb der ersten sieben Wochen des Schuljahres der 8. Klasse statt.</a:t>
            </a:r>
          </a:p>
          <a:p>
            <a:pPr marL="393192" lvl="1" indent="0">
              <a:spcBef>
                <a:spcPts val="400"/>
              </a:spcBef>
              <a:spcAft>
                <a:spcPts val="544"/>
              </a:spcAft>
              <a:buClrTx/>
              <a:buSzPct val="68000"/>
              <a:buNone/>
            </a:pPr>
            <a:endParaRPr lang="de-AT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AT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C8568E3-AB8D-457C-8883-B886B3E88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3. Vorgezogene Teilreifeprüfung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261400230"/>
      </p:ext>
    </p:extLst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86F10-8D49-45B6-906A-635CA2E41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Gerechtfertigte Verhinderung </a:t>
            </a:r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(Krankheit,…):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Prüfung ist nach Wegfall des Verhinderungsgrundes, wenn organisatorisch möglich, im selben Prüfungstermin abzulegen. Ansonsten erfolgt das erstmalige Antreten zum Haupttermin.</a:t>
            </a:r>
          </a:p>
          <a:p>
            <a:pPr marL="109728" indent="0">
              <a:buClrTx/>
              <a:buNone/>
            </a:pPr>
            <a:endParaRPr lang="de-D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Nicht gerechtfertigtes Fernbleiben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Erstmaliges Antreten erfolgt dann zum Haupttermin (bei eingetretenem „Terminverlust“)</a:t>
            </a:r>
          </a:p>
          <a:p>
            <a:pPr marL="393192" lvl="1" indent="0">
              <a:buClrTx/>
              <a:buNone/>
            </a:pPr>
            <a:endParaRPr lang="de-A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Nicht genügend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Wiederholung des Prüfungsgebietes im „Wintertermin“ oder aber auch später (Haupttermin) möglich.</a:t>
            </a:r>
            <a:endParaRPr lang="de-A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45A5FF4-76B6-4E65-8780-6558EF589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73" y="416200"/>
            <a:ext cx="8559170" cy="646331"/>
          </a:xfrm>
          <a:prstGeom prst="rect">
            <a:avLst/>
          </a:prstGeom>
          <a:solidFill>
            <a:srgbClr val="A9DA7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600" dirty="0">
                <a:cs typeface="Arial" charset="0"/>
              </a:rPr>
              <a:t>3. Vorgezogene Teilreifeprüfung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3631008"/>
      </p:ext>
    </p:extLst>
  </p:cSld>
  <p:clrMapOvr>
    <a:masterClrMapping/>
  </p:clrMapOvr>
  <p:transition>
    <p:split orient="vert"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enutzerdefiniert 21">
      <a:dk1>
        <a:sysClr val="windowText" lastClr="000000"/>
      </a:dk1>
      <a:lt1>
        <a:sysClr val="window" lastClr="FFFFFF"/>
      </a:lt1>
      <a:dk2>
        <a:srgbClr val="595959"/>
      </a:dk2>
      <a:lt2>
        <a:srgbClr val="000000"/>
      </a:lt2>
      <a:accent1>
        <a:srgbClr val="98C723"/>
      </a:accent1>
      <a:accent2>
        <a:srgbClr val="3C9E45"/>
      </a:accent2>
      <a:accent3>
        <a:srgbClr val="DEAE00"/>
      </a:accent3>
      <a:accent4>
        <a:srgbClr val="00B050"/>
      </a:accent4>
      <a:accent5>
        <a:srgbClr val="72951A"/>
      </a:accent5>
      <a:accent6>
        <a:srgbClr val="A98D63"/>
      </a:accent6>
      <a:hlink>
        <a:srgbClr val="294B21"/>
      </a:hlink>
      <a:folHlink>
        <a:srgbClr val="42DA0C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Breitbild</PresentationFormat>
  <Paragraphs>120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Deimos</vt:lpstr>
      <vt:lpstr>Vorgezogene Teilreifeprüfung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zur Oberstufe</dc:title>
  <dc:creator>Zillinger Eva</dc:creator>
  <cp:lastModifiedBy>Zillinger Eva</cp:lastModifiedBy>
  <cp:revision>32</cp:revision>
  <dcterms:created xsi:type="dcterms:W3CDTF">2020-10-30T11:57:44Z</dcterms:created>
  <dcterms:modified xsi:type="dcterms:W3CDTF">2022-10-16T10:24:19Z</dcterms:modified>
</cp:coreProperties>
</file>