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7" r:id="rId2"/>
    <p:sldId id="588" r:id="rId3"/>
    <p:sldId id="589" r:id="rId4"/>
    <p:sldId id="590" r:id="rId5"/>
    <p:sldId id="545" r:id="rId6"/>
    <p:sldId id="529" r:id="rId7"/>
    <p:sldId id="591" r:id="rId8"/>
    <p:sldId id="620" r:id="rId9"/>
    <p:sldId id="554" r:id="rId10"/>
    <p:sldId id="578" r:id="rId11"/>
    <p:sldId id="499" r:id="rId12"/>
    <p:sldId id="259" r:id="rId13"/>
    <p:sldId id="483" r:id="rId14"/>
    <p:sldId id="556" r:id="rId15"/>
    <p:sldId id="457" r:id="rId16"/>
    <p:sldId id="459" r:id="rId17"/>
    <p:sldId id="593" r:id="rId18"/>
    <p:sldId id="594" r:id="rId19"/>
    <p:sldId id="279" r:id="rId20"/>
    <p:sldId id="557" r:id="rId21"/>
    <p:sldId id="475" r:id="rId22"/>
    <p:sldId id="532" r:id="rId23"/>
    <p:sldId id="616" r:id="rId24"/>
    <p:sldId id="618" r:id="rId25"/>
    <p:sldId id="595" r:id="rId26"/>
    <p:sldId id="599" r:id="rId27"/>
    <p:sldId id="596" r:id="rId28"/>
    <p:sldId id="623" r:id="rId29"/>
    <p:sldId id="579" r:id="rId30"/>
    <p:sldId id="598" r:id="rId31"/>
    <p:sldId id="597" r:id="rId32"/>
    <p:sldId id="600" r:id="rId33"/>
    <p:sldId id="580" r:id="rId34"/>
    <p:sldId id="601" r:id="rId35"/>
    <p:sldId id="602" r:id="rId36"/>
    <p:sldId id="603" r:id="rId37"/>
    <p:sldId id="604" r:id="rId38"/>
    <p:sldId id="605" r:id="rId39"/>
    <p:sldId id="581" r:id="rId40"/>
    <p:sldId id="606" r:id="rId41"/>
    <p:sldId id="607" r:id="rId42"/>
    <p:sldId id="622" r:id="rId43"/>
    <p:sldId id="608" r:id="rId44"/>
    <p:sldId id="619" r:id="rId45"/>
    <p:sldId id="609" r:id="rId46"/>
    <p:sldId id="610" r:id="rId47"/>
    <p:sldId id="611" r:id="rId48"/>
    <p:sldId id="612" r:id="rId49"/>
    <p:sldId id="613" r:id="rId50"/>
    <p:sldId id="614" r:id="rId51"/>
    <p:sldId id="615" r:id="rId52"/>
    <p:sldId id="490" r:id="rId5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BFEC0-FA84-4794-A938-5BCC59937260}" type="datetimeFigureOut">
              <a:rPr lang="de-AT" smtClean="0"/>
              <a:t>19.10.2023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671B6-456A-462E-8E5D-99776D3763F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01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A055A-44B1-45D6-9EAF-66ECBBFD842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75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A055A-44B1-45D6-9EAF-66ECBBFD842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247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6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  <p:sp>
        <p:nvSpPr>
          <p:cNvPr id="471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F2BF-326C-445B-A2FF-7551C7A08A2F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66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4099501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733F8-1F06-4773-9A5B-0BFB4A76FC7E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111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8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  <p:sp>
        <p:nvSpPr>
          <p:cNvPr id="563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CF66D-3D8F-4672-BEE4-981B2AB76479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552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71B6-456A-462E-8E5D-99776D3763F2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69147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91643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56307A0-633F-4F6C-A648-B1675F7FD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60A9E95-0DC8-4471-91B7-4601DDC74D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4168526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/>
              <a:t>Formatvorlage des Untertitelmasters durch Klicken bearbeiten</a:t>
            </a:r>
            <a:endParaRPr kumimoji="0"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ihand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ihand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002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924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591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0A12B14-4050-4F78-AB22-5C5096BEA1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0D7D3A-889F-4947-9E8A-726CB6C78E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A5B88D8-5F24-49D1-84DD-35D69925A2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09417-4630-4C5E-83FC-F87148FB8888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50931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9BCC-3847-4789-A9D9-EA89C712DD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93702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9BCC-3847-4789-A9D9-EA89C712DD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00796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9BCC-3847-4789-A9D9-EA89C712DD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73370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9BCC-3847-4789-A9D9-EA89C712DD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06695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9BCC-3847-4789-A9D9-EA89C712DD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5674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9BCC-3847-4789-A9D9-EA89C712DD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88794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9BCC-3847-4789-A9D9-EA89C712DD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7537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_Gänserndorf Lang bunt 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6165850"/>
            <a:ext cx="7248128" cy="43815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dirty="0"/>
              <a:t>Textmasterformat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27381" y="6381328"/>
            <a:ext cx="2560320" cy="36576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167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9BCC-3847-4789-A9D9-EA89C712DD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2533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9BCC-3847-4789-A9D9-EA89C712DD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02446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9BCC-3847-4789-A9D9-EA89C712DD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977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9BCC-3847-4789-A9D9-EA89C712DD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863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9BCC-3847-4789-A9D9-EA89C712DD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36264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9BCC-3847-4789-A9D9-EA89C712DD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3056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9BCC-3847-4789-A9D9-EA89C712DD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4689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9BCC-3847-4789-A9D9-EA89C712DD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5366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Eingekerbter Richtungspfeil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Eingekerbter Richtungspfeil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814688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67159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823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58219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24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452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/>
              <a:t>Bild durch Klicken auf Symbol hinzufügen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echtwinkliges Dreieck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Gerade Verbindung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ingekerbter Richtungspfeil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Eingekerbter Richtungspfeil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435045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echtwinkliges Dreieck 13"/>
          <p:cNvSpPr>
            <a:spLocks/>
          </p:cNvSpPr>
          <p:nvPr/>
        </p:nvSpPr>
        <p:spPr bwMode="auto">
          <a:xfrm>
            <a:off x="0" y="5783593"/>
            <a:ext cx="4536419" cy="1080868"/>
          </a:xfrm>
          <a:prstGeom prst="rtTriangle">
            <a:avLst/>
          </a:prstGeom>
          <a:blipFill>
            <a:blip r:embed="rId29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Gerade Verbindung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dirty="0"/>
              <a:t>Textmasterformat bearbeiten</a:t>
            </a:r>
          </a:p>
          <a:p>
            <a:pPr lvl="1" eaLnBrk="1" latinLnBrk="0" hangingPunct="1"/>
            <a:r>
              <a:rPr kumimoji="0" lang="de-DE" dirty="0"/>
              <a:t>Zweite Ebene</a:t>
            </a:r>
          </a:p>
          <a:p>
            <a:pPr lvl="2" eaLnBrk="1" latinLnBrk="0" hangingPunct="1"/>
            <a:r>
              <a:rPr kumimoji="0" lang="de-DE" dirty="0"/>
              <a:t>Dritte Ebene</a:t>
            </a:r>
          </a:p>
          <a:p>
            <a:pPr lvl="3" eaLnBrk="1" latinLnBrk="0" hangingPunct="1"/>
            <a:r>
              <a:rPr kumimoji="0" lang="de-DE" dirty="0"/>
              <a:t>Vierte Ebene</a:t>
            </a:r>
          </a:p>
          <a:p>
            <a:pPr lvl="4" eaLnBrk="1" latinLnBrk="0" hangingPunct="1"/>
            <a:r>
              <a:rPr kumimoji="0" lang="de-DE" dirty="0"/>
              <a:t>Fünfte Ebene</a:t>
            </a:r>
            <a:endParaRPr kumimoji="0" lang="en-US" dirty="0"/>
          </a:p>
        </p:txBody>
      </p:sp>
      <p:pic>
        <p:nvPicPr>
          <p:cNvPr id="11" name="Picture 2" descr="E:\Dir\Direktoren\Marke Gymnasium\Gymnasium_Toolkit\Logos\Logo_Gymnasium.jpg"/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958" y="-4564"/>
            <a:ext cx="1819041" cy="134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527381" y="6381328"/>
            <a:ext cx="2560320" cy="365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407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7" r:id="rId26"/>
    <p:sldLayoutId id="2147483688" r:id="rId27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92163" y="1227953"/>
            <a:ext cx="8423819" cy="1224136"/>
          </a:xfrm>
          <a:noFill/>
          <a:effectLst>
            <a:innerShdw blurRad="114300">
              <a:prstClr val="black"/>
            </a:innerShdw>
          </a:effectLst>
        </p:spPr>
        <p:txBody>
          <a:bodyPr>
            <a:normAutofit fontScale="90000"/>
          </a:bodyPr>
          <a:lstStyle/>
          <a:p>
            <a:pPr algn="ctr"/>
            <a:r>
              <a:rPr lang="de-DE" sz="5400" dirty="0">
                <a:latin typeface="Aharoni" panose="02010803020104030203" pitchFamily="2" charset="-79"/>
                <a:cs typeface="Aharoni" panose="02010803020104030203" pitchFamily="2" charset="-79"/>
              </a:rPr>
              <a:t>Die</a:t>
            </a:r>
            <a:r>
              <a:rPr lang="de-DE" sz="5400" dirty="0">
                <a:latin typeface="Broadway" panose="04040905080B02020502" pitchFamily="82" charset="0"/>
              </a:rPr>
              <a:t> </a:t>
            </a:r>
            <a:r>
              <a:rPr lang="de-DE" sz="5400" dirty="0">
                <a:latin typeface="Aharoni" panose="02010803020104030203" pitchFamily="2" charset="-79"/>
                <a:cs typeface="Aharoni" panose="02010803020104030203" pitchFamily="2" charset="-79"/>
              </a:rPr>
              <a:t>Oberstufe am</a:t>
            </a:r>
            <a:br>
              <a:rPr lang="de-DE" sz="54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de-DE" sz="5400" dirty="0">
                <a:latin typeface="Aharoni" panose="02010803020104030203" pitchFamily="2" charset="-79"/>
                <a:cs typeface="Aharoni" panose="02010803020104030203" pitchFamily="2" charset="-79"/>
              </a:rPr>
              <a:t>Konrad Lorenz Gymnasium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D80BE7C-18BB-46C7-9FE6-49AD1499940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974956" y="4189180"/>
            <a:ext cx="8208912" cy="113002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de-DE" altLang="de-DE" sz="1800" dirty="0">
                <a:solidFill>
                  <a:schemeClr val="tx1"/>
                </a:solidFill>
              </a:rPr>
              <a:t>Konrad Lorenz </a:t>
            </a:r>
          </a:p>
          <a:p>
            <a:pPr algn="ctr">
              <a:lnSpc>
                <a:spcPct val="90000"/>
              </a:lnSpc>
            </a:pPr>
            <a:r>
              <a:rPr lang="de-DE" altLang="de-DE" sz="1800" dirty="0">
                <a:solidFill>
                  <a:schemeClr val="tx1"/>
                </a:solidFill>
              </a:rPr>
              <a:t>Bundesgymnasium und Bundesrealgymnasium</a:t>
            </a:r>
          </a:p>
          <a:p>
            <a:pPr>
              <a:lnSpc>
                <a:spcPct val="90000"/>
              </a:lnSpc>
            </a:pPr>
            <a:endParaRPr lang="de-DE" altLang="de-DE" sz="2800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endParaRPr lang="de-DE" altLang="de-DE" sz="2800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endParaRPr lang="de-DE" altLang="de-DE" sz="2800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endParaRPr lang="de-DE" altLang="de-DE" sz="2800" dirty="0">
              <a:solidFill>
                <a:srgbClr val="008000"/>
              </a:solidFill>
            </a:endParaRPr>
          </a:p>
        </p:txBody>
      </p:sp>
      <p:pic>
        <p:nvPicPr>
          <p:cNvPr id="6" name="Bild 3" descr="goose_over.png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910"/>
          <a:stretch/>
        </p:blipFill>
        <p:spPr>
          <a:xfrm>
            <a:off x="415636" y="2802844"/>
            <a:ext cx="11610109" cy="3946531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8DCA337D-0554-45C9-AFF2-87C3A5FFC065}"/>
              </a:ext>
            </a:extLst>
          </p:cNvPr>
          <p:cNvSpPr txBox="1">
            <a:spLocks noChangeArrowheads="1"/>
          </p:cNvSpPr>
          <p:nvPr/>
        </p:nvSpPr>
        <p:spPr>
          <a:xfrm>
            <a:off x="1137676" y="4335055"/>
            <a:ext cx="8208912" cy="838273"/>
          </a:xfrm>
          <a:prstGeom prst="rect">
            <a:avLst/>
          </a:prstGeom>
        </p:spPr>
        <p:txBody>
          <a:bodyPr vert="horz" lIns="45720" rIns="45720">
            <a:normAutofit fontScale="40000" lnSpcReduction="20000"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90000"/>
              </a:lnSpc>
              <a:buClr>
                <a:srgbClr val="98C723"/>
              </a:buClr>
            </a:pPr>
            <a:endParaRPr lang="de-DE" altLang="de-DE" sz="2800" dirty="0">
              <a:solidFill>
                <a:srgbClr val="008000"/>
              </a:solidFill>
              <a:latin typeface="Lucida Sans Unicode"/>
            </a:endParaRPr>
          </a:p>
          <a:p>
            <a:pPr>
              <a:lnSpc>
                <a:spcPct val="90000"/>
              </a:lnSpc>
              <a:buClr>
                <a:srgbClr val="98C723"/>
              </a:buClr>
            </a:pPr>
            <a:endParaRPr lang="de-DE" altLang="de-DE" sz="2800" dirty="0">
              <a:solidFill>
                <a:srgbClr val="008000"/>
              </a:solidFill>
              <a:latin typeface="Lucida Sans Unicode"/>
            </a:endParaRPr>
          </a:p>
          <a:p>
            <a:pPr>
              <a:lnSpc>
                <a:spcPct val="90000"/>
              </a:lnSpc>
              <a:buClr>
                <a:srgbClr val="98C723"/>
              </a:buClr>
            </a:pPr>
            <a:endParaRPr lang="de-DE" altLang="de-DE" sz="2800" dirty="0">
              <a:solidFill>
                <a:srgbClr val="008000"/>
              </a:solidFill>
              <a:latin typeface="Lucida Sans Unicode"/>
            </a:endParaRPr>
          </a:p>
          <a:p>
            <a:pPr>
              <a:lnSpc>
                <a:spcPct val="90000"/>
              </a:lnSpc>
              <a:buClr>
                <a:srgbClr val="98C723"/>
              </a:buClr>
            </a:pPr>
            <a:r>
              <a:rPr lang="de-DE" altLang="de-DE" sz="3800" dirty="0">
                <a:solidFill>
                  <a:prstClr val="black"/>
                </a:solidFill>
                <a:latin typeface="Lucida Sans Unicode"/>
              </a:rPr>
              <a:t>2230 Gänserndorf, Gärtnergasse 5 - 7</a:t>
            </a:r>
          </a:p>
          <a:p>
            <a:pPr>
              <a:lnSpc>
                <a:spcPct val="90000"/>
              </a:lnSpc>
              <a:buClr>
                <a:srgbClr val="98C723"/>
              </a:buClr>
            </a:pPr>
            <a:endParaRPr lang="de-DE" altLang="de-DE" sz="2800" dirty="0">
              <a:solidFill>
                <a:srgbClr val="008000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90808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8"/>
    </mc:Choice>
    <mc:Fallback xmlns="">
      <p:transition spd="slow" advTm="716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2F776E3-0623-403D-88F7-1196F4A15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17" y="5176937"/>
            <a:ext cx="9675091" cy="14127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Latein, Philosophie, Geschichte: </a:t>
            </a:r>
            <a:br>
              <a:rPr lang="de-A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AT" sz="2000" dirty="0">
                <a:latin typeface="Arial" panose="020B0604020202020204" pitchFamily="34" charset="0"/>
                <a:cs typeface="Arial" panose="020B0604020202020204" pitchFamily="34" charset="0"/>
              </a:rPr>
              <a:t>Blick auf Fragen, Probleme und Aufgaben des Menschen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76F0A1B-1BD6-4CDC-8656-8423E2FE7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484784"/>
            <a:ext cx="3672408" cy="3501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fik 8" descr="Ein Bild, das Mann, draußen, Gebäude enthält.&#10;&#10;Mit hoher Zuverlässigkeit generierte Beschreibung">
            <a:extLst>
              <a:ext uri="{FF2B5EF4-FFF2-40B4-BE49-F238E27FC236}">
                <a16:creationId xmlns:a16="http://schemas.microsoft.com/office/drawing/2014/main" id="{41103FA2-8C1D-4B5B-A945-0C243B5E57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1"/>
          <a:stretch/>
        </p:blipFill>
        <p:spPr>
          <a:xfrm>
            <a:off x="6528049" y="1484784"/>
            <a:ext cx="3090215" cy="3501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E4645050-F293-4532-8B0F-603835B97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2618" y="268287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Humanistische Fächer</a:t>
            </a:r>
          </a:p>
        </p:txBody>
      </p:sp>
    </p:spTree>
    <p:extLst>
      <p:ext uri="{BB962C8B-B14F-4D97-AF65-F5344CB8AC3E}">
        <p14:creationId xmlns:p14="http://schemas.microsoft.com/office/powerpoint/2010/main" val="760507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979055" y="4994518"/>
            <a:ext cx="99933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AT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Begabtenförderung Sprachen, Präsentationstechnik, Philosophie</a:t>
            </a:r>
            <a:br>
              <a:rPr lang="de-AT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Wahlpflichtfach Rhetorik, Redewettbewerbe, Fremdsprachenzertifikate </a:t>
            </a:r>
          </a:p>
        </p:txBody>
      </p:sp>
      <p:pic>
        <p:nvPicPr>
          <p:cNvPr id="3" name="Grafik 2" descr="Ein Bild, das Person, darstellend, Gruppe, Foto enthält.&#10;&#10;Mit sehr hoher Zuverlässigkeit generierte Beschreibung">
            <a:extLst>
              <a:ext uri="{FF2B5EF4-FFF2-40B4-BE49-F238E27FC236}">
                <a16:creationId xmlns:a16="http://schemas.microsoft.com/office/drawing/2014/main" id="{13F79419-49F0-41E8-985E-BDEA5EA96A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3919" r="3333" b="9020"/>
          <a:stretch/>
        </p:blipFill>
        <p:spPr>
          <a:xfrm>
            <a:off x="1703512" y="1772817"/>
            <a:ext cx="6120680" cy="3199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8880DD6-AC57-4399-B8F4-54335CCC3A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8" t="23962"/>
          <a:stretch/>
        </p:blipFill>
        <p:spPr>
          <a:xfrm>
            <a:off x="7997412" y="1792359"/>
            <a:ext cx="2203044" cy="3199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D35E1F2-8C39-4716-82C1-F93768C87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572" y="227302"/>
            <a:ext cx="7560840" cy="1059022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de-DE" altLang="de-DE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Kommunikationsfähigkeit,</a:t>
            </a:r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kritisches und begründendes Denken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AE2273-66E4-46A8-87DF-068BC98EF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28" y="1412777"/>
            <a:ext cx="9818254" cy="3428325"/>
          </a:xfrm>
        </p:spPr>
        <p:txBody>
          <a:bodyPr>
            <a:normAutofit/>
          </a:bodyPr>
          <a:lstStyle/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Alternatives Pflichtfach 7./8. Klasse</a:t>
            </a:r>
            <a:endParaRPr lang="de-AT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Pairing English and Science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insights into real-world connections between both content areas</a:t>
            </a:r>
            <a:endParaRPr lang="de-AT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600" dirty="0">
                <a:latin typeface="Arial" panose="020B0604020202020204" pitchFamily="34" charset="0"/>
                <a:cs typeface="Arial" panose="020B0604020202020204" pitchFamily="34" charset="0"/>
              </a:rPr>
              <a:t>Science-related </a:t>
            </a:r>
            <a:r>
              <a:rPr lang="de-AT" sz="2600" dirty="0" err="1">
                <a:latin typeface="Arial" panose="020B0604020202020204" pitchFamily="34" charset="0"/>
                <a:cs typeface="Arial" panose="020B0604020202020204" pitchFamily="34" charset="0"/>
              </a:rPr>
              <a:t>topics</a:t>
            </a:r>
            <a:r>
              <a:rPr lang="de-AT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600" dirty="0" err="1">
                <a:latin typeface="Arial" panose="020B0604020202020204" pitchFamily="34" charset="0"/>
                <a:cs typeface="Arial" panose="020B0604020202020204" pitchFamily="34" charset="0"/>
              </a:rPr>
              <a:t>Varied</a:t>
            </a:r>
            <a:r>
              <a:rPr lang="de-AT" sz="2600" dirty="0">
                <a:latin typeface="Arial" panose="020B0604020202020204" pitchFamily="34" charset="0"/>
                <a:cs typeface="Arial" panose="020B0604020202020204" pitchFamily="34" charset="0"/>
              </a:rPr>
              <a:t> methods: team-teaching, teamwork, presentations, discussions,…</a:t>
            </a:r>
          </a:p>
          <a:p>
            <a:pPr marL="0" indent="0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endParaRPr lang="de-DE" dirty="0"/>
          </a:p>
        </p:txBody>
      </p:sp>
      <p:pic>
        <p:nvPicPr>
          <p:cNvPr id="1026" name="Picture 2" descr="Bildergebnis für english and science">
            <a:extLst>
              <a:ext uri="{FF2B5EF4-FFF2-40B4-BE49-F238E27FC236}">
                <a16:creationId xmlns:a16="http://schemas.microsoft.com/office/drawing/2014/main" id="{FAA5F537-4900-4BC4-9B6C-DC2315227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8"/>
          <a:stretch/>
        </p:blipFill>
        <p:spPr bwMode="auto">
          <a:xfrm>
            <a:off x="3208683" y="4485199"/>
            <a:ext cx="3473330" cy="1213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301C3D9-6EE2-453F-A611-CEA666FAF8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0945" y="274637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and Science</a:t>
            </a:r>
          </a:p>
        </p:txBody>
      </p:sp>
      <p:pic>
        <p:nvPicPr>
          <p:cNvPr id="9" name="Inhaltsplatzhalter 4" descr="Ein Bild, das Person, Gebäude, draußen, stehend enthält.&#10;&#10;Mit sehr hoher Zuverlässigkeit generierte Beschreibung">
            <a:extLst>
              <a:ext uri="{FF2B5EF4-FFF2-40B4-BE49-F238E27FC236}">
                <a16:creationId xmlns:a16="http://schemas.microsoft.com/office/drawing/2014/main" id="{B83686C6-7D02-4CAA-BD36-EC5BB2A08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489">
            <a:off x="7679448" y="4146587"/>
            <a:ext cx="4032447" cy="2253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1242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erson, Boden, draußen, Gebäude enthält.&#10;&#10;Mit sehr hoher Zuverlässigkeit generierte Beschreibung">
            <a:extLst>
              <a:ext uri="{FF2B5EF4-FFF2-40B4-BE49-F238E27FC236}">
                <a16:creationId xmlns:a16="http://schemas.microsoft.com/office/drawing/2014/main" id="{B2DC8296-420A-4214-8F86-64DF064C28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4" r="-3" b="14263"/>
          <a:stretch/>
        </p:blipFill>
        <p:spPr>
          <a:xfrm>
            <a:off x="2567608" y="1484784"/>
            <a:ext cx="7486600" cy="4396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73FE79D-56A2-4E59-8852-30C2DBC0D1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3884" y="270588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Sprachreisen und Projekttage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81AE994-66DE-4493-84B2-1A6AA991C552}"/>
              </a:ext>
            </a:extLst>
          </p:cNvPr>
          <p:cNvSpPr txBox="1"/>
          <p:nvPr/>
        </p:nvSpPr>
        <p:spPr>
          <a:xfrm>
            <a:off x="4858328" y="6020096"/>
            <a:ext cx="541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Lucida Sans Unicode"/>
              </a:rPr>
              <a:t>	Irland, Rom, Nizza, Sevilla, Valencia…</a:t>
            </a:r>
            <a:endParaRPr lang="de-AT" dirty="0">
              <a:solidFill>
                <a:prstClr val="black"/>
              </a:solidFill>
              <a:latin typeface="Lucida Sans Unicod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B3B718ED-0543-4EDD-ACC1-E79028173A62}"/>
              </a:ext>
            </a:extLst>
          </p:cNvPr>
          <p:cNvSpPr/>
          <p:nvPr/>
        </p:nvSpPr>
        <p:spPr>
          <a:xfrm rot="20524970">
            <a:off x="2883105" y="2179928"/>
            <a:ext cx="632204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AT" sz="8000" b="1" dirty="0">
                <a:ln w="12700">
                  <a:solidFill>
                    <a:srgbClr val="595959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595959"/>
                  </a:fgClr>
                  <a:bgClr>
                    <a:srgbClr val="595959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95959">
                      <a:lumMod val="75000"/>
                    </a:srgbClr>
                  </a:outerShdw>
                </a:effectLst>
                <a:latin typeface="Lucida Sans Unicode"/>
              </a:rPr>
              <a:t>Kunst und Kultur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5B6D4A3-5CBA-462A-B3EE-5B8265D43243}"/>
              </a:ext>
            </a:extLst>
          </p:cNvPr>
          <p:cNvSpPr txBox="1"/>
          <p:nvPr/>
        </p:nvSpPr>
        <p:spPr>
          <a:xfrm rot="888451">
            <a:off x="4814557" y="165074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Musik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4A72D40-D5EE-4E6B-BD67-0EEB49E25D0E}"/>
              </a:ext>
            </a:extLst>
          </p:cNvPr>
          <p:cNvSpPr txBox="1"/>
          <p:nvPr/>
        </p:nvSpPr>
        <p:spPr>
          <a:xfrm rot="1761769">
            <a:off x="9247129" y="256431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Chor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05CFCF9-83A5-456A-BD0B-0CFE906DE499}"/>
              </a:ext>
            </a:extLst>
          </p:cNvPr>
          <p:cNvSpPr txBox="1"/>
          <p:nvPr/>
        </p:nvSpPr>
        <p:spPr>
          <a:xfrm rot="20620944">
            <a:off x="1941620" y="4741711"/>
            <a:ext cx="2935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Darstellendes Spiel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10A6690-A38F-4648-8509-0A061B84813E}"/>
              </a:ext>
            </a:extLst>
          </p:cNvPr>
          <p:cNvSpPr txBox="1"/>
          <p:nvPr/>
        </p:nvSpPr>
        <p:spPr>
          <a:xfrm rot="1411965">
            <a:off x="7640535" y="475382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Kunst und Gestaltung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E5CE502-FBE5-4BB0-B87C-7F0FC6995521}"/>
              </a:ext>
            </a:extLst>
          </p:cNvPr>
          <p:cNvSpPr txBox="1"/>
          <p:nvPr/>
        </p:nvSpPr>
        <p:spPr>
          <a:xfrm rot="337806">
            <a:off x="7255970" y="66470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Fotografie und Bildbearbeitung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EB8ADE2-56CE-4F0A-8D9F-9B0B9862098E}"/>
              </a:ext>
            </a:extLst>
          </p:cNvPr>
          <p:cNvSpPr txBox="1"/>
          <p:nvPr/>
        </p:nvSpPr>
        <p:spPr>
          <a:xfrm>
            <a:off x="6044128" y="521925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Band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BD8411D-D794-4D30-9D52-D48D7F04B3BE}"/>
              </a:ext>
            </a:extLst>
          </p:cNvPr>
          <p:cNvSpPr txBox="1"/>
          <p:nvPr/>
        </p:nvSpPr>
        <p:spPr>
          <a:xfrm rot="21293054">
            <a:off x="1418426" y="224669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Orchester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C513479-B1EE-4178-9CE8-2F053219CBE9}"/>
              </a:ext>
            </a:extLst>
          </p:cNvPr>
          <p:cNvSpPr txBox="1"/>
          <p:nvPr/>
        </p:nvSpPr>
        <p:spPr>
          <a:xfrm rot="1357728">
            <a:off x="1096890" y="3738621"/>
            <a:ext cx="1256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Theater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F3DAE47-DF90-4BB2-99BB-78D772A98117}"/>
              </a:ext>
            </a:extLst>
          </p:cNvPr>
          <p:cNvSpPr txBox="1"/>
          <p:nvPr/>
        </p:nvSpPr>
        <p:spPr>
          <a:xfrm rot="20745524">
            <a:off x="2665389" y="911858"/>
            <a:ext cx="1978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Kreatives Gestalten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0F26F45-D106-444E-BF72-5024C2AA7505}"/>
              </a:ext>
            </a:extLst>
          </p:cNvPr>
          <p:cNvSpPr txBox="1"/>
          <p:nvPr/>
        </p:nvSpPr>
        <p:spPr>
          <a:xfrm rot="405789">
            <a:off x="8784108" y="3570153"/>
            <a:ext cx="223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Ausstellungen</a:t>
            </a:r>
          </a:p>
        </p:txBody>
      </p:sp>
    </p:spTree>
    <p:extLst>
      <p:ext uri="{BB962C8B-B14F-4D97-AF65-F5344CB8AC3E}">
        <p14:creationId xmlns:p14="http://schemas.microsoft.com/office/powerpoint/2010/main" val="1667041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0CC72957-5D40-48E6-955A-8648A3D14C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6364" y="173608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Musischer Bereich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C0B5DA7-D399-464C-9D1A-60E42FA461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21651" r="33200" b="13775"/>
          <a:stretch/>
        </p:blipFill>
        <p:spPr>
          <a:xfrm rot="5400000">
            <a:off x="1313046" y="1670167"/>
            <a:ext cx="4032448" cy="3517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F88A3C6-ACCF-4FFF-96E8-A64A96C93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24" y="3539679"/>
            <a:ext cx="4717071" cy="3144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DF96BBE-3D31-4C3C-A72E-73A3B56CBB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29" y="1129568"/>
            <a:ext cx="3240360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11"/>
          <p:cNvSpPr txBox="1">
            <a:spLocks noChangeArrowheads="1"/>
          </p:cNvSpPr>
          <p:nvPr/>
        </p:nvSpPr>
        <p:spPr bwMode="auto">
          <a:xfrm>
            <a:off x="2833522" y="5265204"/>
            <a:ext cx="7099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AT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Aufführungen, Teilnahme an Wettbewerben</a:t>
            </a:r>
          </a:p>
        </p:txBody>
      </p:sp>
      <p:pic>
        <p:nvPicPr>
          <p:cNvPr id="16392" name="Picture 8" descr="http://www.klg.or.at/images/gallery/1699.jpg?t=201309052231"/>
          <p:cNvPicPr>
            <a:picLocks noChangeAspect="1" noChangeArrowheads="1"/>
          </p:cNvPicPr>
          <p:nvPr/>
        </p:nvPicPr>
        <p:blipFill rotWithShape="1">
          <a:blip r:embed="rId3"/>
          <a:srcRect t="36776" b="9253"/>
          <a:stretch/>
        </p:blipFill>
        <p:spPr bwMode="auto">
          <a:xfrm>
            <a:off x="1524001" y="1592796"/>
            <a:ext cx="9072691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FC2C892-8022-445B-B792-7D9BF70920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182" y="182275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Darstellendes Spiel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5016" y="237692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Kreativer Bereich</a:t>
            </a:r>
          </a:p>
        </p:txBody>
      </p:sp>
      <p:pic>
        <p:nvPicPr>
          <p:cNvPr id="5" name="Picture 6" descr="http://www.klg.or.at/images/gallery/916.jpg?t=201206280850">
            <a:extLst>
              <a:ext uri="{FF2B5EF4-FFF2-40B4-BE49-F238E27FC236}">
                <a16:creationId xmlns:a16="http://schemas.microsoft.com/office/drawing/2014/main" id="{E201BE7A-0291-4A0C-9819-4538040036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89166" y="1308026"/>
            <a:ext cx="4372326" cy="2913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5" descr="IMG_1022">
            <a:extLst>
              <a:ext uri="{FF2B5EF4-FFF2-40B4-BE49-F238E27FC236}">
                <a16:creationId xmlns:a16="http://schemas.microsoft.com/office/drawing/2014/main" id="{EA1B8B2C-4090-4514-BACE-2C8FD95D8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40289" y="4398665"/>
            <a:ext cx="3072045" cy="2302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https://www.klg.or.at/wp-content/uploads/2020/05/Foto_Kunstwerke_01-576x395.jpg">
            <a:extLst>
              <a:ext uri="{FF2B5EF4-FFF2-40B4-BE49-F238E27FC236}">
                <a16:creationId xmlns:a16="http://schemas.microsoft.com/office/drawing/2014/main" id="{30B640DE-F4CF-4769-B684-DAC9AD407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35" y="1299891"/>
            <a:ext cx="4259772" cy="2921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klg.or.at/wp-content/uploads/2020/09/Foto_BE_Baeume_01-960x720.jpg">
            <a:extLst>
              <a:ext uri="{FF2B5EF4-FFF2-40B4-BE49-F238E27FC236}">
                <a16:creationId xmlns:a16="http://schemas.microsoft.com/office/drawing/2014/main" id="{B3CA1A8C-BE24-48B1-A8E7-CECB411DA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" b="8268"/>
          <a:stretch/>
        </p:blipFill>
        <p:spPr bwMode="auto">
          <a:xfrm>
            <a:off x="4532372" y="4398665"/>
            <a:ext cx="29158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242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7128" y="260709"/>
            <a:ext cx="7067128" cy="1210146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Filmprojekte, </a:t>
            </a:r>
            <a:b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Fotografie und Bildbearbeitung</a:t>
            </a:r>
          </a:p>
        </p:txBody>
      </p:sp>
      <p:pic>
        <p:nvPicPr>
          <p:cNvPr id="5" name="Picture 8" descr="http://www.klg.or.at/images/gallery/38.jpg?t=201109010708">
            <a:extLst>
              <a:ext uri="{FF2B5EF4-FFF2-40B4-BE49-F238E27FC236}">
                <a16:creationId xmlns:a16="http://schemas.microsoft.com/office/drawing/2014/main" id="{957FE7BC-BF33-4AE1-AD0A-A2EED65CE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4490"/>
          <a:stretch/>
        </p:blipFill>
        <p:spPr bwMode="auto">
          <a:xfrm>
            <a:off x="1847529" y="1726896"/>
            <a:ext cx="5707323" cy="3660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6A25936F-C4C2-499F-BAC1-BA5045543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0633" y="5504640"/>
            <a:ext cx="57073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AT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Preisträger beim Media </a:t>
            </a:r>
            <a:r>
              <a:rPr lang="de-AT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Literacy</a:t>
            </a:r>
            <a:r>
              <a:rPr lang="de-AT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Award</a:t>
            </a:r>
            <a:br>
              <a:rPr lang="de-AT" altLang="de-DE" sz="2400" dirty="0">
                <a:solidFill>
                  <a:prstClr val="black"/>
                </a:solidFill>
                <a:latin typeface="Lucida Sans Unicode"/>
              </a:rPr>
            </a:br>
            <a:endParaRPr lang="de-AT" altLang="de-DE" sz="2400" dirty="0">
              <a:solidFill>
                <a:prstClr val="black"/>
              </a:solidFill>
              <a:latin typeface="Lucida Sans Unicode"/>
            </a:endParaRPr>
          </a:p>
        </p:txBody>
      </p:sp>
      <p:pic>
        <p:nvPicPr>
          <p:cNvPr id="2050" name="Picture 2" descr="https://www.klg.or.at/wp-content/uploads/2019/05/Foto_Fotosafari_02-1024x683.jpg">
            <a:extLst>
              <a:ext uri="{FF2B5EF4-FFF2-40B4-BE49-F238E27FC236}">
                <a16:creationId xmlns:a16="http://schemas.microsoft.com/office/drawing/2014/main" id="{B5AB0548-8D77-4AF9-8EEC-02DF516DE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0" t="8679" r="20863"/>
          <a:stretch/>
        </p:blipFill>
        <p:spPr bwMode="auto">
          <a:xfrm>
            <a:off x="8417956" y="2110204"/>
            <a:ext cx="2341639" cy="4417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750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54545" y="1401856"/>
            <a:ext cx="9064435" cy="4054288"/>
          </a:xfrm>
        </p:spPr>
        <p:txBody>
          <a:bodyPr>
            <a:normAutofit/>
          </a:bodyPr>
          <a:lstStyle/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Alternatives Pflichtfach 7./8. Klasse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fächerübergreifend: Kunst und Gestaltung, Darstellendes Spiel/Literatur, Musik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schöpferische Auseinandersetzung mit gemeinsam ausgewählten Themen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individuelle Schwerpunktsetzung</a:t>
            </a:r>
            <a:endParaRPr lang="de-AT" sz="2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E6F618-F6C3-41B7-98D9-574F2D457F96}"/>
              </a:ext>
            </a:extLst>
          </p:cNvPr>
          <p:cNvSpPr txBox="1">
            <a:spLocks noChangeArrowheads="1"/>
          </p:cNvSpPr>
          <p:nvPr/>
        </p:nvSpPr>
        <p:spPr>
          <a:xfrm>
            <a:off x="327891" y="191510"/>
            <a:ext cx="7067128" cy="706090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de-DE" altLang="de-DE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Kunst und Kultur</a:t>
            </a:r>
          </a:p>
        </p:txBody>
      </p:sp>
      <p:pic>
        <p:nvPicPr>
          <p:cNvPr id="5" name="Picture 2" descr=": ">
            <a:extLst>
              <a:ext uri="{FF2B5EF4-FFF2-40B4-BE49-F238E27FC236}">
                <a16:creationId xmlns:a16="http://schemas.microsoft.com/office/drawing/2014/main" id="{59F76E98-B3AA-45BE-832C-B533F8416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1156">
            <a:off x="7507490" y="3643954"/>
            <a:ext cx="4010575" cy="225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1D28EC9-276F-4784-865E-B2BDEE4A3864}"/>
              </a:ext>
            </a:extLst>
          </p:cNvPr>
          <p:cNvSpPr txBox="1">
            <a:spLocks/>
          </p:cNvSpPr>
          <p:nvPr/>
        </p:nvSpPr>
        <p:spPr>
          <a:xfrm rot="21033017">
            <a:off x="2255289" y="4480647"/>
            <a:ext cx="4282841" cy="1288885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de-DE" sz="1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1800" i="1" dirty="0">
                <a:solidFill>
                  <a:srgbClr val="92D050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Phantasie ist wichtiger als Wissen, </a:t>
            </a:r>
            <a:br>
              <a:rPr lang="de-DE" sz="1800" i="1" dirty="0">
                <a:solidFill>
                  <a:srgbClr val="92D050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</a:br>
            <a:r>
              <a:rPr lang="de-DE" sz="1800" i="1" dirty="0">
                <a:solidFill>
                  <a:srgbClr val="92D050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denn Wissen ist begrenzt.“ </a:t>
            </a:r>
            <a:br>
              <a:rPr lang="de-DE" sz="2400" i="1" dirty="0">
                <a:solidFill>
                  <a:srgbClr val="92D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sz="1500" dirty="0">
                <a:solidFill>
                  <a:srgbClr val="92D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Albert Einstein</a:t>
            </a:r>
            <a:br>
              <a:rPr lang="de-DE" sz="1500" dirty="0">
                <a:solidFill>
                  <a:srgbClr val="595959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endParaRPr lang="de-DE" sz="1500" dirty="0">
              <a:solidFill>
                <a:srgbClr val="595959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295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525AA33-2B91-4BDE-B705-A13615372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27" y="1673100"/>
            <a:ext cx="9111673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nn-NO" sz="2800" dirty="0">
                <a:latin typeface="Arial" panose="020B0604020202020204" pitchFamily="34" charset="0"/>
                <a:cs typeface="Arial" panose="020B0604020202020204" pitchFamily="34" charset="0"/>
              </a:rPr>
              <a:t>umfassende und vertiefende Allgemeinbildung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nn-NO" sz="2800" dirty="0">
                <a:latin typeface="Arial" panose="020B0604020202020204" pitchFamily="34" charset="0"/>
                <a:cs typeface="Arial" panose="020B0604020202020204" pitchFamily="34" charset="0"/>
              </a:rPr>
              <a:t>zugleich Heranführen zur Universitätsreife</a:t>
            </a:r>
          </a:p>
          <a:p>
            <a:pPr marL="0" indent="0">
              <a:buNone/>
              <a:defRPr/>
            </a:pPr>
            <a:endParaRPr lang="nn-NO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n-NO" sz="2800" b="1" dirty="0">
                <a:solidFill>
                  <a:srgbClr val="00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Fokus auf:</a:t>
            </a:r>
            <a:endParaRPr lang="nn-NO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nn-NO" sz="2800" dirty="0">
                <a:latin typeface="Arial" panose="020B0604020202020204" pitchFamily="34" charset="0"/>
                <a:cs typeface="Arial" panose="020B0604020202020204" pitchFamily="34" charset="0"/>
              </a:rPr>
              <a:t>Ausbildung </a:t>
            </a:r>
            <a:r>
              <a:rPr lang="nn-NO" sz="2800" u="sng" dirty="0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nn-NO" sz="2800" dirty="0">
                <a:latin typeface="Arial" panose="020B0604020202020204" pitchFamily="34" charset="0"/>
                <a:cs typeface="Arial" panose="020B0604020202020204" pitchFamily="34" charset="0"/>
              </a:rPr>
              <a:t> Bildung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nn-NO" sz="2800" dirty="0">
                <a:latin typeface="Arial" panose="020B0604020202020204" pitchFamily="34" charset="0"/>
                <a:cs typeface="Arial" panose="020B0604020202020204" pitchFamily="34" charset="0"/>
              </a:rPr>
              <a:t>Kulturvermittlung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nn-NO" sz="2800" dirty="0">
                <a:latin typeface="Arial" panose="020B0604020202020204" pitchFamily="34" charset="0"/>
                <a:cs typeface="Arial" panose="020B0604020202020204" pitchFamily="34" charset="0"/>
              </a:rPr>
              <a:t>Kritisches &amp; vernetztes Denken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nn-NO" sz="2800" dirty="0">
                <a:latin typeface="Arial" panose="020B0604020202020204" pitchFamily="34" charset="0"/>
                <a:cs typeface="Arial" panose="020B0604020202020204" pitchFamily="34" charset="0"/>
              </a:rPr>
              <a:t>soziale Kompetenzen</a:t>
            </a:r>
            <a:endParaRPr lang="de-A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649ED1C-8361-4E62-90ED-70068DC34F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5600" y="278183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Zentrale Aufgaben des Gymnasiums</a:t>
            </a:r>
          </a:p>
        </p:txBody>
      </p:sp>
    </p:spTree>
    <p:extLst>
      <p:ext uri="{BB962C8B-B14F-4D97-AF65-F5344CB8AC3E}">
        <p14:creationId xmlns:p14="http://schemas.microsoft.com/office/powerpoint/2010/main" val="27767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09"/>
    </mc:Choice>
    <mc:Fallback xmlns="">
      <p:transition spd="slow" advTm="281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0A04FA70-9F40-47D0-8F1C-0ED58C9CAE3D}"/>
              </a:ext>
            </a:extLst>
          </p:cNvPr>
          <p:cNvSpPr/>
          <p:nvPr/>
        </p:nvSpPr>
        <p:spPr>
          <a:xfrm rot="20524970">
            <a:off x="1988002" y="2131412"/>
            <a:ext cx="822593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AT" sz="8000" b="1" dirty="0">
                <a:ln w="12700">
                  <a:solidFill>
                    <a:srgbClr val="595959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595959"/>
                  </a:fgClr>
                  <a:bgClr>
                    <a:srgbClr val="595959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95959">
                      <a:lumMod val="75000"/>
                    </a:srgbClr>
                  </a:outerShdw>
                </a:effectLst>
                <a:latin typeface="Lucida Sans Unicode"/>
              </a:rPr>
              <a:t>Natur-wissenschaften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B2FEDC8-AC01-4B53-BD67-960CF0E6EF32}"/>
              </a:ext>
            </a:extLst>
          </p:cNvPr>
          <p:cNvSpPr txBox="1"/>
          <p:nvPr/>
        </p:nvSpPr>
        <p:spPr>
          <a:xfrm rot="19985271">
            <a:off x="1814828" y="342486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Physik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24C1D55-08AA-4700-9B95-BA26400FA30D}"/>
              </a:ext>
            </a:extLst>
          </p:cNvPr>
          <p:cNvSpPr txBox="1"/>
          <p:nvPr/>
        </p:nvSpPr>
        <p:spPr>
          <a:xfrm rot="20776656">
            <a:off x="508857" y="244092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Biologie und Umweltbildung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07E9176-E43F-4807-B1C2-C1CC40700715}"/>
              </a:ext>
            </a:extLst>
          </p:cNvPr>
          <p:cNvSpPr txBox="1"/>
          <p:nvPr/>
        </p:nvSpPr>
        <p:spPr>
          <a:xfrm rot="21036035">
            <a:off x="8268962" y="5068375"/>
            <a:ext cx="2912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English &amp; Science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372B9D8-C9D5-41D5-A288-80467632642A}"/>
              </a:ext>
            </a:extLst>
          </p:cNvPr>
          <p:cNvSpPr txBox="1"/>
          <p:nvPr/>
        </p:nvSpPr>
        <p:spPr>
          <a:xfrm rot="20995725">
            <a:off x="5635659" y="13964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Chemie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1A9EE5A-BDED-4897-8252-170F423C1DBB}"/>
              </a:ext>
            </a:extLst>
          </p:cNvPr>
          <p:cNvSpPr txBox="1"/>
          <p:nvPr/>
        </p:nvSpPr>
        <p:spPr>
          <a:xfrm rot="20783949">
            <a:off x="3116393" y="53309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Gesundheitslehre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564FE9C-340C-477D-8AA9-11F5C85AEBEA}"/>
              </a:ext>
            </a:extLst>
          </p:cNvPr>
          <p:cNvSpPr txBox="1"/>
          <p:nvPr/>
        </p:nvSpPr>
        <p:spPr>
          <a:xfrm rot="1090074">
            <a:off x="1854657" y="973885"/>
            <a:ext cx="2920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Naturwissenschaftliche Übungen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5F8C5B9-81D7-4C0E-9304-254AABD13E88}"/>
              </a:ext>
            </a:extLst>
          </p:cNvPr>
          <p:cNvSpPr txBox="1"/>
          <p:nvPr/>
        </p:nvSpPr>
        <p:spPr>
          <a:xfrm rot="1578363">
            <a:off x="6732004" y="1158781"/>
            <a:ext cx="221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Laborübungen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2E66FB0-4998-4A6E-B178-50EC6E3333E5}"/>
              </a:ext>
            </a:extLst>
          </p:cNvPr>
          <p:cNvSpPr txBox="1"/>
          <p:nvPr/>
        </p:nvSpPr>
        <p:spPr>
          <a:xfrm rot="566712">
            <a:off x="9403105" y="181516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Informatik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02DAD4-0894-4DA6-A753-B9B41FBF7C88}"/>
              </a:ext>
            </a:extLst>
          </p:cNvPr>
          <p:cNvSpPr txBox="1"/>
          <p:nvPr/>
        </p:nvSpPr>
        <p:spPr>
          <a:xfrm rot="1116592">
            <a:off x="9111268" y="400626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Informations- und Projektmanagement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37EDF33-D1C7-4A1F-89E4-5239BF482280}"/>
              </a:ext>
            </a:extLst>
          </p:cNvPr>
          <p:cNvSpPr txBox="1"/>
          <p:nvPr/>
        </p:nvSpPr>
        <p:spPr>
          <a:xfrm rot="575874">
            <a:off x="6008094" y="492004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Darstellende Geometrie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266D6CA-68D7-4F14-86E8-CA519FB63B3B}"/>
              </a:ext>
            </a:extLst>
          </p:cNvPr>
          <p:cNvSpPr txBox="1"/>
          <p:nvPr/>
        </p:nvSpPr>
        <p:spPr>
          <a:xfrm>
            <a:off x="4304526" y="36840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Mathematik</a:t>
            </a:r>
          </a:p>
        </p:txBody>
      </p:sp>
    </p:spTree>
    <p:extLst>
      <p:ext uri="{BB962C8B-B14F-4D97-AF65-F5344CB8AC3E}">
        <p14:creationId xmlns:p14="http://schemas.microsoft.com/office/powerpoint/2010/main" val="1372269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 descr="223"/>
          <p:cNvPicPr>
            <a:picLocks noChangeAspect="1" noChangeArrowheads="1"/>
          </p:cNvPicPr>
          <p:nvPr/>
        </p:nvPicPr>
        <p:blipFill>
          <a:blip r:embed="rId3"/>
          <a:srcRect l="14700" r="19867" b="16466"/>
          <a:stretch>
            <a:fillRect/>
          </a:stretch>
        </p:blipFill>
        <p:spPr bwMode="auto">
          <a:xfrm>
            <a:off x="957552" y="1153318"/>
            <a:ext cx="4210050" cy="3579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5539" name="Text Box 8"/>
          <p:cNvSpPr txBox="1">
            <a:spLocks noChangeArrowheads="1"/>
          </p:cNvSpPr>
          <p:nvPr/>
        </p:nvSpPr>
        <p:spPr bwMode="auto">
          <a:xfrm>
            <a:off x="882073" y="4733130"/>
            <a:ext cx="3492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AT" altLang="de-DE" dirty="0">
                <a:solidFill>
                  <a:prstClr val="black"/>
                </a:solidFill>
                <a:latin typeface="Lucida Sans Unicode"/>
              </a:rPr>
              <a:t>Dr. Martin </a:t>
            </a:r>
            <a:r>
              <a:rPr lang="de-AT" altLang="de-DE" dirty="0" err="1">
                <a:solidFill>
                  <a:prstClr val="black"/>
                </a:solidFill>
                <a:latin typeface="Lucida Sans Unicode"/>
              </a:rPr>
              <a:t>Tajmar</a:t>
            </a:r>
            <a:r>
              <a:rPr lang="de-AT" altLang="de-DE" dirty="0">
                <a:solidFill>
                  <a:prstClr val="black"/>
                </a:solidFill>
                <a:latin typeface="Lucida Sans Unicode"/>
              </a:rPr>
              <a:t>,</a:t>
            </a:r>
          </a:p>
          <a:p>
            <a:pPr eaLnBrk="0" hangingPunct="0"/>
            <a:r>
              <a:rPr lang="de-AT" altLang="de-DE" dirty="0">
                <a:solidFill>
                  <a:prstClr val="black"/>
                </a:solidFill>
                <a:latin typeface="Lucida Sans Unicode"/>
              </a:rPr>
              <a:t>Professor für Raketenantriebssysteme</a:t>
            </a:r>
          </a:p>
        </p:txBody>
      </p:sp>
      <p:sp>
        <p:nvSpPr>
          <p:cNvPr id="65540" name="Text Box 9"/>
          <p:cNvSpPr txBox="1">
            <a:spLocks noChangeArrowheads="1"/>
          </p:cNvSpPr>
          <p:nvPr/>
        </p:nvSpPr>
        <p:spPr bwMode="auto">
          <a:xfrm>
            <a:off x="6652065" y="5657055"/>
            <a:ext cx="40322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AT" altLang="de-DE" dirty="0">
                <a:solidFill>
                  <a:prstClr val="black"/>
                </a:solidFill>
                <a:latin typeface="Lucida Sans Unicode"/>
              </a:rPr>
              <a:t>Dr. Christian Köberl, </a:t>
            </a:r>
          </a:p>
          <a:p>
            <a:pPr eaLnBrk="0" hangingPunct="0"/>
            <a:r>
              <a:rPr lang="de-AT" altLang="de-DE" dirty="0">
                <a:solidFill>
                  <a:prstClr val="black"/>
                </a:solidFill>
                <a:latin typeface="Lucida Sans Unicode"/>
              </a:rPr>
              <a:t>Naturwissenschaftliches </a:t>
            </a:r>
            <a:br>
              <a:rPr lang="de-AT" altLang="de-DE" dirty="0">
                <a:solidFill>
                  <a:prstClr val="black"/>
                </a:solidFill>
                <a:latin typeface="Lucida Sans Unicode"/>
              </a:rPr>
            </a:br>
            <a:r>
              <a:rPr lang="de-AT" altLang="de-DE" dirty="0">
                <a:solidFill>
                  <a:prstClr val="black"/>
                </a:solidFill>
                <a:latin typeface="Lucida Sans Unicode"/>
              </a:rPr>
              <a:t>Museum Wien</a:t>
            </a:r>
          </a:p>
        </p:txBody>
      </p:sp>
      <p:pic>
        <p:nvPicPr>
          <p:cNvPr id="65541" name="Picture 11" descr="koeber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74555" y="4338192"/>
            <a:ext cx="1635050" cy="2219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5542" name="Picture 8" descr="D:\Dir\Fotos\Science goes school\Science goes school_2011\IMG_05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3208" y="1153319"/>
            <a:ext cx="4406708" cy="2938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5543" name="Textfeld 1"/>
          <p:cNvSpPr txBox="1">
            <a:spLocks noChangeArrowheads="1"/>
          </p:cNvSpPr>
          <p:nvPr/>
        </p:nvSpPr>
        <p:spPr bwMode="auto">
          <a:xfrm>
            <a:off x="6324190" y="4218384"/>
            <a:ext cx="2724139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Dr. Thomas Lebzelter, Astrophysiker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A3CAD2A-4110-4B29-B7B5-3D04E30401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0946" y="200747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Fachvorträge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lg.or.at/images/gallery/2885.jpg?t=2015100819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r="8228"/>
          <a:stretch/>
        </p:blipFill>
        <p:spPr bwMode="auto">
          <a:xfrm>
            <a:off x="7866965" y="4090711"/>
            <a:ext cx="3088868" cy="2601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lg.or.at/images/gallery/2896.jpg?t=20151008194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r="9565"/>
          <a:stretch/>
        </p:blipFill>
        <p:spPr bwMode="auto">
          <a:xfrm>
            <a:off x="1056789" y="1466657"/>
            <a:ext cx="4951542" cy="3833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klg.or.at/images/gallery/2893.jpg?t=20151008194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7"/>
          <a:stretch/>
        </p:blipFill>
        <p:spPr bwMode="auto">
          <a:xfrm>
            <a:off x="6621816" y="1466657"/>
            <a:ext cx="3096344" cy="2439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C7E8415-8F73-445D-A8E3-735ACD3B057E}"/>
              </a:ext>
            </a:extLst>
          </p:cNvPr>
          <p:cNvSpPr txBox="1">
            <a:spLocks noChangeArrowheads="1"/>
          </p:cNvSpPr>
          <p:nvPr/>
        </p:nvSpPr>
        <p:spPr>
          <a:xfrm>
            <a:off x="337127" y="173038"/>
            <a:ext cx="7067128" cy="706090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lt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de-DE" altLang="de-DE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Projekte an der Schule</a:t>
            </a:r>
          </a:p>
        </p:txBody>
      </p:sp>
    </p:spTree>
    <p:extLst>
      <p:ext uri="{BB962C8B-B14F-4D97-AF65-F5344CB8AC3E}">
        <p14:creationId xmlns:p14="http://schemas.microsoft.com/office/powerpoint/2010/main" val="3820184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4B962AE-EC1C-48C7-A148-8F8EB38CA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/>
          <a:stretch/>
        </p:blipFill>
        <p:spPr>
          <a:xfrm>
            <a:off x="6504010" y="2303880"/>
            <a:ext cx="4786704" cy="4221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891" y="228456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Workshops</a:t>
            </a:r>
          </a:p>
        </p:txBody>
      </p:sp>
      <p:pic>
        <p:nvPicPr>
          <p:cNvPr id="7" name="Picture 6" descr="http://www.klg.or.at/images/gallery/587.jpg?t=201201261941">
            <a:extLst>
              <a:ext uri="{FF2B5EF4-FFF2-40B4-BE49-F238E27FC236}">
                <a16:creationId xmlns:a16="http://schemas.microsoft.com/office/drawing/2014/main" id="{A8C50AB2-7DD9-43BA-91BB-018F85F94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8254" r="14919"/>
          <a:stretch/>
        </p:blipFill>
        <p:spPr bwMode="auto">
          <a:xfrm>
            <a:off x="1363686" y="1338827"/>
            <a:ext cx="4324306" cy="4221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611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617E677-4C15-4003-B1AB-C3166B82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287" y="1216752"/>
            <a:ext cx="8712968" cy="5017794"/>
          </a:xfrm>
        </p:spPr>
        <p:txBody>
          <a:bodyPr>
            <a:normAutofit/>
          </a:bodyPr>
          <a:lstStyle/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Inhalte:</a:t>
            </a:r>
          </a:p>
          <a:p>
            <a:pPr marL="1402715" lvl="3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Projekt- und Qualitätsmanagement</a:t>
            </a:r>
          </a:p>
          <a:p>
            <a:pPr marL="1402715" lvl="3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kritische Auseinandersetzung mit Informationen</a:t>
            </a:r>
          </a:p>
          <a:p>
            <a:pPr marL="1402715" lvl="3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virtuelle und erweiterte Realität</a:t>
            </a:r>
          </a:p>
          <a:p>
            <a:pPr marL="1402715" lvl="3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de-AT" sz="2000" dirty="0">
                <a:latin typeface="Arial" panose="020B0604020202020204" pitchFamily="34" charset="0"/>
                <a:cs typeface="Arial" panose="020B0604020202020204" pitchFamily="34" charset="0"/>
              </a:rPr>
              <a:t>Datenbankmanagementsysteme und Cloud-Architekturen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02715" lvl="3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Grundlagen eines Unternehmens</a:t>
            </a:r>
          </a:p>
          <a:p>
            <a:pPr marL="1402715" lvl="3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Teamarbeit und Konfliktmanagement</a:t>
            </a:r>
          </a:p>
          <a:p>
            <a:pPr marL="1402715" lvl="3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Rhetorik und Präsentationstechnik</a:t>
            </a:r>
            <a:b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Unterricht in Modulen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IT-Projekte und Abschlusspräsentationen</a:t>
            </a:r>
            <a:endParaRPr lang="de-AT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4762" y="182275"/>
            <a:ext cx="8991601" cy="815252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Informations- und Projektmanagement</a:t>
            </a:r>
          </a:p>
        </p:txBody>
      </p:sp>
    </p:spTree>
    <p:extLst>
      <p:ext uri="{BB962C8B-B14F-4D97-AF65-F5344CB8AC3E}">
        <p14:creationId xmlns:p14="http://schemas.microsoft.com/office/powerpoint/2010/main" val="2110507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182" y="150198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Darstellende Geometrie</a:t>
            </a:r>
          </a:p>
        </p:txBody>
      </p:sp>
      <p:pic>
        <p:nvPicPr>
          <p:cNvPr id="5" name="Grafik 8" descr="Ein Bild, das Schild enthält.&#10;&#10;Automatisch generierte Beschreibung">
            <a:extLst>
              <a:ext uri="{FF2B5EF4-FFF2-40B4-BE49-F238E27FC236}">
                <a16:creationId xmlns:a16="http://schemas.microsoft.com/office/drawing/2014/main" id="{592D0BDC-E152-4F9C-BD23-537A9184F9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2" b="12382"/>
          <a:stretch>
            <a:fillRect/>
          </a:stretch>
        </p:blipFill>
        <p:spPr>
          <a:xfrm>
            <a:off x="1530005" y="981690"/>
            <a:ext cx="9071212" cy="50200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2" descr="http://www.klg.or.at/images/gallery/207.jpg?t=201110071711">
            <a:extLst>
              <a:ext uri="{FF2B5EF4-FFF2-40B4-BE49-F238E27FC236}">
                <a16:creationId xmlns:a16="http://schemas.microsoft.com/office/drawing/2014/main" id="{91C3657F-53C5-410D-9A8D-24A11556FE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 rot="459791">
            <a:off x="6916409" y="5039333"/>
            <a:ext cx="2526724" cy="1673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9445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617E677-4C15-4003-B1AB-C3166B82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64" y="1268761"/>
            <a:ext cx="9336319" cy="4525963"/>
          </a:xfrm>
        </p:spPr>
        <p:txBody>
          <a:bodyPr/>
          <a:lstStyle/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Alternatives Pflichtfach 7./8. Klasse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Biologie, Chemie, Physik</a:t>
            </a:r>
            <a:endParaRPr lang="de-A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1280" y="186641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Naturwissenschaftliche Übungen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F87CC75-D329-4F0B-8E6C-9C2FA9796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9011" y="2926542"/>
            <a:ext cx="3807726" cy="2855795"/>
          </a:xfrm>
          <a:prstGeom prst="rect">
            <a:avLst/>
          </a:prstGeom>
        </p:spPr>
      </p:pic>
      <p:pic>
        <p:nvPicPr>
          <p:cNvPr id="7" name="Picture 2" descr="Bildergebnis für destillation  von rotwein labor chemie&quot;">
            <a:extLst>
              <a:ext uri="{FF2B5EF4-FFF2-40B4-BE49-F238E27FC236}">
                <a16:creationId xmlns:a16="http://schemas.microsoft.com/office/drawing/2014/main" id="{86434441-ABC4-4B74-8E2B-8CDCF95C6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7" r="26279"/>
          <a:stretch/>
        </p:blipFill>
        <p:spPr bwMode="auto">
          <a:xfrm>
            <a:off x="1633020" y="2359555"/>
            <a:ext cx="2181824" cy="381119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ildergebnis für chemisches labor schule&quot;">
            <a:extLst>
              <a:ext uri="{FF2B5EF4-FFF2-40B4-BE49-F238E27FC236}">
                <a16:creationId xmlns:a16="http://schemas.microsoft.com/office/drawing/2014/main" id="{FC10AA2D-8EF2-4944-89F5-4AE88F591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384" y="1533236"/>
            <a:ext cx="3704453" cy="4936223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461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2546" y="219220"/>
            <a:ext cx="7211144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Naturwissenschaftliche Projekttage</a:t>
            </a:r>
          </a:p>
        </p:txBody>
      </p:sp>
      <p:pic>
        <p:nvPicPr>
          <p:cNvPr id="5" name="Picture 4" descr="178">
            <a:extLst>
              <a:ext uri="{FF2B5EF4-FFF2-40B4-BE49-F238E27FC236}">
                <a16:creationId xmlns:a16="http://schemas.microsoft.com/office/drawing/2014/main" id="{2CCCDD8B-A0D5-4822-B85C-CF6094AF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1384" y="1072859"/>
            <a:ext cx="4105275" cy="2724150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7" name="Picture 6" descr="PES_0147">
            <a:extLst>
              <a:ext uri="{FF2B5EF4-FFF2-40B4-BE49-F238E27FC236}">
                <a16:creationId xmlns:a16="http://schemas.microsoft.com/office/drawing/2014/main" id="{F6E077A3-E4F3-4240-8BD5-F521750DC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3054" y="3944558"/>
            <a:ext cx="3024187" cy="2266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 descr="Ein Bild, das Person, Gebäude, draußen, Personen enthält.&#10;&#10;Mit sehr hoher Zuverlässigkeit generierte Beschreibung">
            <a:extLst>
              <a:ext uri="{FF2B5EF4-FFF2-40B4-BE49-F238E27FC236}">
                <a16:creationId xmlns:a16="http://schemas.microsoft.com/office/drawing/2014/main" id="{1CBE288D-C808-45E8-8F8D-91DA635FFF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17871" b="9632"/>
          <a:stretch/>
        </p:blipFill>
        <p:spPr>
          <a:xfrm>
            <a:off x="6184760" y="1671781"/>
            <a:ext cx="5702125" cy="4054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180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04215EA-7DF3-5D8E-9625-15FF8E19C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9636"/>
            <a:ext cx="10972800" cy="4067656"/>
          </a:xfrm>
        </p:spPr>
        <p:txBody>
          <a:bodyPr>
            <a:normAutofit/>
          </a:bodyPr>
          <a:lstStyle/>
          <a:p>
            <a:r>
              <a:rPr lang="de-DE" sz="2600" dirty="0"/>
              <a:t>Auszeichnung für Bildungseinrichtungen, die mit verschiedenen Maßnahmen innovatives und begeisterndes Lernen in Mathematik, Informatik, Naturwissenschaft und Technik fördern. </a:t>
            </a:r>
          </a:p>
          <a:p>
            <a:endParaRPr lang="de-DE" sz="2600" dirty="0"/>
          </a:p>
          <a:p>
            <a:r>
              <a:rPr lang="de-DE" sz="2600" dirty="0"/>
              <a:t>KLG mehrfach ausgezeichnet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6716DC2-EDDF-DB38-7276-1C758EA5C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MINT-Gütesiegel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860FA3-B505-6928-84FA-41DB1C4EF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486" y="3298372"/>
            <a:ext cx="6095999" cy="29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82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0A04FA70-9F40-47D0-8F1C-0ED58C9CAE3D}"/>
              </a:ext>
            </a:extLst>
          </p:cNvPr>
          <p:cNvSpPr/>
          <p:nvPr/>
        </p:nvSpPr>
        <p:spPr>
          <a:xfrm rot="20524970">
            <a:off x="2361514" y="2033367"/>
            <a:ext cx="688646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AT" sz="8000" b="1" dirty="0">
                <a:ln w="12700">
                  <a:solidFill>
                    <a:srgbClr val="595959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595959"/>
                  </a:fgClr>
                  <a:bgClr>
                    <a:srgbClr val="595959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95959">
                      <a:lumMod val="75000"/>
                    </a:srgbClr>
                  </a:outerShdw>
                </a:effectLst>
                <a:latin typeface="Lucida Sans Unicode"/>
              </a:rPr>
              <a:t>Politik und Wirtschaft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A98FE7E-48F2-41FB-8535-C54D81051EAA}"/>
              </a:ext>
            </a:extLst>
          </p:cNvPr>
          <p:cNvSpPr txBox="1"/>
          <p:nvPr/>
        </p:nvSpPr>
        <p:spPr>
          <a:xfrm rot="19533361">
            <a:off x="1211602" y="1223462"/>
            <a:ext cx="2940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Geografie und wirtschaftliche Bildung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BBCE03-07C1-46FC-B71D-5893EC83A6AC}"/>
              </a:ext>
            </a:extLst>
          </p:cNvPr>
          <p:cNvSpPr txBox="1"/>
          <p:nvPr/>
        </p:nvSpPr>
        <p:spPr>
          <a:xfrm rot="1586855">
            <a:off x="1463650" y="493625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Politische Bildung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3DB20E8-0ACD-43FA-B534-610955C013FD}"/>
              </a:ext>
            </a:extLst>
          </p:cNvPr>
          <p:cNvSpPr txBox="1"/>
          <p:nvPr/>
        </p:nvSpPr>
        <p:spPr>
          <a:xfrm rot="21095796">
            <a:off x="4501111" y="5162667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Unternehmerführerschein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D48CE6-4B9E-4851-BBA3-5EE2BCAA4376}"/>
              </a:ext>
            </a:extLst>
          </p:cNvPr>
          <p:cNvSpPr txBox="1"/>
          <p:nvPr/>
        </p:nvSpPr>
        <p:spPr>
          <a:xfrm rot="1197103">
            <a:off x="7551402" y="1263351"/>
            <a:ext cx="3155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Podiumsdiskussionen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ED05332-44EF-46C0-8BE8-8691A8F1E11D}"/>
              </a:ext>
            </a:extLst>
          </p:cNvPr>
          <p:cNvSpPr txBox="1"/>
          <p:nvPr/>
        </p:nvSpPr>
        <p:spPr>
          <a:xfrm rot="753389">
            <a:off x="8370371" y="386879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Geschichte und Politische Bildung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9451D7-D811-4C8E-8BE9-C8AA80FF1229}"/>
              </a:ext>
            </a:extLst>
          </p:cNvPr>
          <p:cNvSpPr txBox="1"/>
          <p:nvPr/>
        </p:nvSpPr>
        <p:spPr>
          <a:xfrm rot="707333">
            <a:off x="5252716" y="126335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EBC*L</a:t>
            </a:r>
          </a:p>
        </p:txBody>
      </p:sp>
    </p:spTree>
    <p:extLst>
      <p:ext uri="{BB962C8B-B14F-4D97-AF65-F5344CB8AC3E}">
        <p14:creationId xmlns:p14="http://schemas.microsoft.com/office/powerpoint/2010/main" val="1660424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3309" y="238127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 Ziel…</a:t>
            </a:r>
          </a:p>
        </p:txBody>
      </p:sp>
      <p:sp>
        <p:nvSpPr>
          <p:cNvPr id="7" name="Untertitel 4">
            <a:extLst>
              <a:ext uri="{FF2B5EF4-FFF2-40B4-BE49-F238E27FC236}">
                <a16:creationId xmlns:a16="http://schemas.microsoft.com/office/drawing/2014/main" id="{95CA84CE-57BE-4B1F-AAEF-A18838D5D8E3}"/>
              </a:ext>
            </a:extLst>
          </p:cNvPr>
          <p:cNvSpPr txBox="1">
            <a:spLocks/>
          </p:cNvSpPr>
          <p:nvPr/>
        </p:nvSpPr>
        <p:spPr>
          <a:xfrm>
            <a:off x="2208214" y="1773238"/>
            <a:ext cx="7775575" cy="48244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lnSpc>
                <a:spcPct val="80000"/>
              </a:lnSpc>
              <a:buClr>
                <a:srgbClr val="98C723"/>
              </a:buClr>
              <a:buNone/>
            </a:pPr>
            <a:r>
              <a:rPr lang="de-DE" altLang="de-DE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wollen die Entwicklung des ganzen Menschen fördern!</a:t>
            </a:r>
          </a:p>
          <a:p>
            <a:pPr algn="ctr">
              <a:lnSpc>
                <a:spcPct val="80000"/>
              </a:lnSpc>
              <a:buClr>
                <a:srgbClr val="98C723"/>
              </a:buClr>
            </a:pPr>
            <a:endParaRPr lang="de-DE" altLang="de-DE" sz="4000" b="1" dirty="0">
              <a:solidFill>
                <a:srgbClr val="008000"/>
              </a:solidFill>
              <a:latin typeface="Lucida Sans Unicode"/>
            </a:endParaRPr>
          </a:p>
          <a:p>
            <a:pPr algn="ctr">
              <a:lnSpc>
                <a:spcPct val="80000"/>
              </a:lnSpc>
              <a:buClr>
                <a:srgbClr val="98C723"/>
              </a:buClr>
            </a:pPr>
            <a:endParaRPr lang="de-DE" altLang="de-DE" sz="4000" b="1" dirty="0">
              <a:solidFill>
                <a:srgbClr val="008000"/>
              </a:solidFill>
              <a:latin typeface="Lucida Sans Unicode"/>
            </a:endParaRPr>
          </a:p>
          <a:p>
            <a:pPr algn="ctr">
              <a:lnSpc>
                <a:spcPct val="80000"/>
              </a:lnSpc>
              <a:buClr>
                <a:srgbClr val="98C723"/>
              </a:buClr>
            </a:pPr>
            <a:endParaRPr lang="de-DE" altLang="de-DE" sz="4000" b="1" dirty="0">
              <a:solidFill>
                <a:srgbClr val="008000"/>
              </a:solidFill>
              <a:latin typeface="Lucida Sans Unicode"/>
            </a:endParaRPr>
          </a:p>
          <a:p>
            <a:pPr algn="ctr">
              <a:lnSpc>
                <a:spcPct val="80000"/>
              </a:lnSpc>
              <a:buClr>
                <a:srgbClr val="98C723"/>
              </a:buClr>
            </a:pPr>
            <a:endParaRPr lang="de-DE" altLang="de-DE" sz="4000" b="1" dirty="0">
              <a:solidFill>
                <a:srgbClr val="008000"/>
              </a:solidFill>
              <a:latin typeface="Lucida Sans Unicode"/>
            </a:endParaRPr>
          </a:p>
          <a:p>
            <a:pPr algn="ctr">
              <a:lnSpc>
                <a:spcPct val="80000"/>
              </a:lnSpc>
              <a:buClr>
                <a:srgbClr val="98C723"/>
              </a:buClr>
            </a:pPr>
            <a:endParaRPr lang="de-DE" altLang="de-DE" sz="3200" b="1" dirty="0">
              <a:solidFill>
                <a:prstClr val="black"/>
              </a:solidFill>
              <a:latin typeface="Lucida Sans Unicode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998CDEC-7BCF-416F-853A-677D64FC7D95}"/>
              </a:ext>
            </a:extLst>
          </p:cNvPr>
          <p:cNvGrpSpPr/>
          <p:nvPr/>
        </p:nvGrpSpPr>
        <p:grpSpPr>
          <a:xfrm>
            <a:off x="2063751" y="3117851"/>
            <a:ext cx="8064499" cy="2614613"/>
            <a:chOff x="539750" y="3117850"/>
            <a:chExt cx="8064499" cy="2614613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24EA6AB7-4050-4FAD-9D31-C1D23B8D6D35}"/>
                </a:ext>
              </a:extLst>
            </p:cNvPr>
            <p:cNvGrpSpPr/>
            <p:nvPr/>
          </p:nvGrpSpPr>
          <p:grpSpPr>
            <a:xfrm>
              <a:off x="539750" y="3117850"/>
              <a:ext cx="8064499" cy="2614613"/>
              <a:chOff x="539750" y="3117850"/>
              <a:chExt cx="8064499" cy="2614613"/>
            </a:xfrm>
          </p:grpSpPr>
          <p:sp>
            <p:nvSpPr>
              <p:cNvPr id="13" name="Oval 8">
                <a:extLst>
                  <a:ext uri="{FF2B5EF4-FFF2-40B4-BE49-F238E27FC236}">
                    <a16:creationId xmlns:a16="http://schemas.microsoft.com/office/drawing/2014/main" id="{69AAA1DF-35F8-48C8-8F29-8207B7DA0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750" y="3122613"/>
                <a:ext cx="3240088" cy="201612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de-AT" altLang="de-DE" sz="2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Körper</a:t>
                </a:r>
              </a:p>
              <a:p>
                <a:pPr algn="ctr" eaLnBrk="0" hangingPunct="0"/>
                <a:endParaRPr lang="de-AT" altLang="de-DE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0" hangingPunct="0"/>
                <a:endParaRPr lang="de-AT" altLang="de-DE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de-AT" altLang="de-DE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Sport,</a:t>
                </a:r>
              </a:p>
              <a:p>
                <a:pPr algn="ctr" eaLnBrk="0" hangingPunct="0"/>
                <a:r>
                  <a:rPr lang="de-AT" altLang="de-DE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Gesundheit</a:t>
                </a:r>
              </a:p>
            </p:txBody>
          </p:sp>
          <p:sp>
            <p:nvSpPr>
              <p:cNvPr id="14" name="Oval 9">
                <a:extLst>
                  <a:ext uri="{FF2B5EF4-FFF2-40B4-BE49-F238E27FC236}">
                    <a16:creationId xmlns:a16="http://schemas.microsoft.com/office/drawing/2014/main" id="{CFBA270F-653C-4D60-ADA2-B154CFEE9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9113" y="3716338"/>
                <a:ext cx="3097212" cy="2016125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de-AT" altLang="de-DE" sz="2000" b="1" dirty="0">
                    <a:solidFill>
                      <a:prstClr val="black"/>
                    </a:solidFill>
                    <a:latin typeface="Lucida Sans Unicode"/>
                  </a:rPr>
                  <a:t>Geist</a:t>
                </a:r>
              </a:p>
              <a:p>
                <a:pPr algn="ctr" eaLnBrk="0" hangingPunct="0"/>
                <a:endParaRPr lang="de-AT" altLang="de-DE" sz="2000" b="1" dirty="0">
                  <a:solidFill>
                    <a:prstClr val="black"/>
                  </a:solidFill>
                  <a:latin typeface="Lucida Sans Unicode"/>
                </a:endParaRPr>
              </a:p>
              <a:p>
                <a:pPr algn="ctr" eaLnBrk="0" hangingPunct="0"/>
                <a:endParaRPr lang="de-AT" altLang="de-DE" sz="2000" dirty="0">
                  <a:solidFill>
                    <a:prstClr val="black"/>
                  </a:solidFill>
                  <a:latin typeface="Lucida Sans Unicode"/>
                </a:endParaRPr>
              </a:p>
              <a:p>
                <a:pPr algn="ctr" eaLnBrk="0" hangingPunct="0"/>
                <a:r>
                  <a:rPr lang="de-AT" altLang="de-DE" sz="2000" dirty="0">
                    <a:solidFill>
                      <a:prstClr val="black"/>
                    </a:solidFill>
                    <a:latin typeface="Lucida Sans Unicode"/>
                  </a:rPr>
                  <a:t>Bildung</a:t>
                </a:r>
              </a:p>
            </p:txBody>
          </p:sp>
          <p:sp>
            <p:nvSpPr>
              <p:cNvPr id="15" name="Oval 10">
                <a:extLst>
                  <a:ext uri="{FF2B5EF4-FFF2-40B4-BE49-F238E27FC236}">
                    <a16:creationId xmlns:a16="http://schemas.microsoft.com/office/drawing/2014/main" id="{1BD90D0E-23FC-4F24-91AD-765FFAB0C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8624" y="3117850"/>
                <a:ext cx="3095625" cy="194468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de-AT" altLang="de-DE" sz="2000" b="1" dirty="0">
                    <a:solidFill>
                      <a:prstClr val="black"/>
                    </a:solidFill>
                    <a:latin typeface="Lucida Sans Unicode"/>
                  </a:rPr>
                  <a:t>Seele</a:t>
                </a:r>
              </a:p>
              <a:p>
                <a:pPr algn="ctr" eaLnBrk="0" hangingPunct="0"/>
                <a:endParaRPr lang="de-AT" altLang="de-DE" sz="2000" b="1" dirty="0">
                  <a:solidFill>
                    <a:prstClr val="black"/>
                  </a:solidFill>
                  <a:latin typeface="Lucida Sans Unicode"/>
                </a:endParaRPr>
              </a:p>
              <a:p>
                <a:pPr algn="ctr" eaLnBrk="0" hangingPunct="0"/>
                <a:endParaRPr lang="de-AT" altLang="de-DE" sz="2000" dirty="0">
                  <a:solidFill>
                    <a:prstClr val="black"/>
                  </a:solidFill>
                  <a:latin typeface="Lucida Sans Unicode"/>
                </a:endParaRPr>
              </a:p>
              <a:p>
                <a:pPr algn="ctr" eaLnBrk="0" hangingPunct="0"/>
                <a:r>
                  <a:rPr lang="de-AT" altLang="de-DE" sz="2000" dirty="0">
                    <a:solidFill>
                      <a:prstClr val="black"/>
                    </a:solidFill>
                    <a:latin typeface="Lucida Sans Unicode"/>
                  </a:rPr>
                  <a:t>soziale und emotionale</a:t>
                </a:r>
              </a:p>
              <a:p>
                <a:pPr algn="ctr" eaLnBrk="0" hangingPunct="0"/>
                <a:r>
                  <a:rPr lang="de-AT" altLang="de-DE" sz="2000" dirty="0">
                    <a:solidFill>
                      <a:prstClr val="black"/>
                    </a:solidFill>
                    <a:latin typeface="Lucida Sans Unicode"/>
                  </a:rPr>
                  <a:t>Kompetenz</a:t>
                </a:r>
              </a:p>
            </p:txBody>
          </p:sp>
        </p:grp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9432EC2C-F30E-4901-886C-F4724DC58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3789363"/>
              <a:ext cx="215900" cy="4318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F468F181-7AD7-44A1-A193-D0C98AA6A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563" y="4508500"/>
              <a:ext cx="215900" cy="4318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30F31874-9507-40E5-8F2B-15192360F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7050" y="3716338"/>
              <a:ext cx="215900" cy="4318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8110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072" y="311584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Wirtschaftlicher Bereich</a:t>
            </a:r>
          </a:p>
        </p:txBody>
      </p:sp>
      <p:pic>
        <p:nvPicPr>
          <p:cNvPr id="5" name="Picture 2" descr="http://www.klg.or.at/images/gallery/727.jpg?t=201203251220">
            <a:extLst>
              <a:ext uri="{FF2B5EF4-FFF2-40B4-BE49-F238E27FC236}">
                <a16:creationId xmlns:a16="http://schemas.microsoft.com/office/drawing/2014/main" id="{29030033-2AB4-4698-8F6B-51FE65C0F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23964" b="29230"/>
          <a:stretch/>
        </p:blipFill>
        <p:spPr bwMode="auto">
          <a:xfrm>
            <a:off x="581034" y="1440874"/>
            <a:ext cx="9971079" cy="350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2" descr="Unternehmer- führerschein">
            <a:extLst>
              <a:ext uri="{FF2B5EF4-FFF2-40B4-BE49-F238E27FC236}">
                <a16:creationId xmlns:a16="http://schemas.microsoft.com/office/drawing/2014/main" id="{B9CED09E-341E-448E-86A0-3FB7381C1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37613" y="5229226"/>
            <a:ext cx="17145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614ACC9-7CD7-4A52-A0AD-5492D313771D}"/>
              </a:ext>
            </a:extLst>
          </p:cNvPr>
          <p:cNvSpPr txBox="1"/>
          <p:nvPr/>
        </p:nvSpPr>
        <p:spPr>
          <a:xfrm>
            <a:off x="4799856" y="527306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Lucida Sans Unicode"/>
              </a:rPr>
              <a:t>Unternehmerführerschein</a:t>
            </a:r>
            <a:endParaRPr lang="de-AT" sz="2400" dirty="0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663167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2626" y="341251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Politische Bildung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65A9892-958B-49F3-A24F-FC90C5EE43F6}"/>
              </a:ext>
            </a:extLst>
          </p:cNvPr>
          <p:cNvGrpSpPr/>
          <p:nvPr/>
        </p:nvGrpSpPr>
        <p:grpSpPr>
          <a:xfrm>
            <a:off x="1981200" y="1427944"/>
            <a:ext cx="7931224" cy="4233304"/>
            <a:chOff x="68454" y="1272776"/>
            <a:chExt cx="9101915" cy="5222232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D6FD39A-747D-4800-A0F1-141612F46AAE}"/>
                </a:ext>
              </a:extLst>
            </p:cNvPr>
            <p:cNvGrpSpPr/>
            <p:nvPr/>
          </p:nvGrpSpPr>
          <p:grpSpPr>
            <a:xfrm>
              <a:off x="68454" y="1272776"/>
              <a:ext cx="9101915" cy="3606824"/>
              <a:chOff x="68454" y="1272776"/>
              <a:chExt cx="9101915" cy="3606824"/>
            </a:xfrm>
          </p:grpSpPr>
          <p:pic>
            <p:nvPicPr>
              <p:cNvPr id="26" name="Grafik 25" descr="Ein Bild, das Person, Boden, Gruppe, stehend enthält.&#10;&#10;Mit sehr hoher Zuverlässigkeit generierte Beschreibung">
                <a:extLst>
                  <a:ext uri="{FF2B5EF4-FFF2-40B4-BE49-F238E27FC236}">
                    <a16:creationId xmlns:a16="http://schemas.microsoft.com/office/drawing/2014/main" id="{706B91E8-81FB-43C3-929A-F5431208E2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7" t="7548" r="4946" b="8026"/>
              <a:stretch/>
            </p:blipFill>
            <p:spPr>
              <a:xfrm>
                <a:off x="3323377" y="1340768"/>
                <a:ext cx="5846992" cy="353883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7" name="Grafik 26" descr="Ein Bild, das Person, Tisch, Mann, drinnen enthält.&#10;&#10;Mit sehr hoher Zuverlässigkeit generierte Beschreibung">
                <a:extLst>
                  <a:ext uri="{FF2B5EF4-FFF2-40B4-BE49-F238E27FC236}">
                    <a16:creationId xmlns:a16="http://schemas.microsoft.com/office/drawing/2014/main" id="{8CFB284D-E31F-4F3C-97B2-2C3605D7C2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806" b="5274"/>
              <a:stretch/>
            </p:blipFill>
            <p:spPr>
              <a:xfrm>
                <a:off x="68454" y="1272776"/>
                <a:ext cx="3382937" cy="360682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9" name="Grafik 18" descr="Ein Bild, das Person, Mann, Anzug, Kleidung enthält.&#10;&#10;Mit sehr hoher Zuverlässigkeit generierte Beschreibung">
              <a:extLst>
                <a:ext uri="{FF2B5EF4-FFF2-40B4-BE49-F238E27FC236}">
                  <a16:creationId xmlns:a16="http://schemas.microsoft.com/office/drawing/2014/main" id="{4937B925-EFF9-4589-862F-909E56AD2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8" r="30835"/>
            <a:stretch/>
          </p:blipFill>
          <p:spPr>
            <a:xfrm>
              <a:off x="90767" y="4845394"/>
              <a:ext cx="1304759" cy="16496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Grafik 19" descr="Ein Bild, das Person, draußen, Frau, Gebäude enthält.&#10;&#10;Mit sehr hoher Zuverlässigkeit generierte Beschreibung">
              <a:extLst>
                <a:ext uri="{FF2B5EF4-FFF2-40B4-BE49-F238E27FC236}">
                  <a16:creationId xmlns:a16="http://schemas.microsoft.com/office/drawing/2014/main" id="{3ED54A7E-447C-4CFC-8EE4-FA6430DD2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88" t="9188" r="39315" b="17716"/>
            <a:stretch/>
          </p:blipFill>
          <p:spPr>
            <a:xfrm>
              <a:off x="1391594" y="4842171"/>
              <a:ext cx="1336828" cy="16462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Grafik 20" descr="Ein Bild, das Person, Mann, drinnen, Tisch enthält.&#10;&#10;Mit sehr hoher Zuverlässigkeit generierte Beschreibung">
              <a:extLst>
                <a:ext uri="{FF2B5EF4-FFF2-40B4-BE49-F238E27FC236}">
                  <a16:creationId xmlns:a16="http://schemas.microsoft.com/office/drawing/2014/main" id="{2E6F7B5D-0458-4A05-9D12-C59878E7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4" r="30802" b="27696"/>
            <a:stretch/>
          </p:blipFill>
          <p:spPr>
            <a:xfrm>
              <a:off x="2686758" y="4868231"/>
              <a:ext cx="1303781" cy="16201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Grafik 21" descr="Ein Bild, das Person, drinnen, Tisch, Wand enthält.&#10;&#10;Mit sehr hoher Zuverlässigkeit generierte Beschreibung">
              <a:extLst>
                <a:ext uri="{FF2B5EF4-FFF2-40B4-BE49-F238E27FC236}">
                  <a16:creationId xmlns:a16="http://schemas.microsoft.com/office/drawing/2014/main" id="{C3E70A98-A0AA-47EC-8F22-107E48F6E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2" t="17729" r="35947" b="18033"/>
            <a:stretch/>
          </p:blipFill>
          <p:spPr>
            <a:xfrm>
              <a:off x="3985670" y="4868923"/>
              <a:ext cx="1172569" cy="16188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Grafik 22" descr="Ein Bild, das Person, Mann, Wand, drinnen enthält.&#10;&#10;Mit sehr hoher Zuverlässigkeit generierte Beschreibung">
              <a:extLst>
                <a:ext uri="{FF2B5EF4-FFF2-40B4-BE49-F238E27FC236}">
                  <a16:creationId xmlns:a16="http://schemas.microsoft.com/office/drawing/2014/main" id="{B1178249-F9DF-4C48-A0D4-F5014DF21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8" t="11430" r="41618" b="29018"/>
            <a:stretch/>
          </p:blipFill>
          <p:spPr>
            <a:xfrm>
              <a:off x="5158239" y="4873030"/>
              <a:ext cx="1291955" cy="1610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Grafik 23" descr="Ein Bild, das Person, drinnen, Tisch, sitzend enthält.&#10;&#10;Mit sehr hoher Zuverlässigkeit generierte Beschreibung">
              <a:extLst>
                <a:ext uri="{FF2B5EF4-FFF2-40B4-BE49-F238E27FC236}">
                  <a16:creationId xmlns:a16="http://schemas.microsoft.com/office/drawing/2014/main" id="{544BF2CE-5FB9-4075-BC59-FA772B17F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3" t="14033" r="43918" b="34460"/>
            <a:stretch/>
          </p:blipFill>
          <p:spPr>
            <a:xfrm>
              <a:off x="6450193" y="4868230"/>
              <a:ext cx="1369142" cy="16001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Grafik 24" descr="Ein Bild, das Person, Mann, Gebäude enthält.&#10;&#10;Mit sehr hoher Zuverlässigkeit generierte Beschreibung">
              <a:extLst>
                <a:ext uri="{FF2B5EF4-FFF2-40B4-BE49-F238E27FC236}">
                  <a16:creationId xmlns:a16="http://schemas.microsoft.com/office/drawing/2014/main" id="{4317D290-8B69-4B99-98B6-49FF25400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2" t="17396" r="29032" b="-191"/>
            <a:stretch/>
          </p:blipFill>
          <p:spPr>
            <a:xfrm>
              <a:off x="7795034" y="4880294"/>
              <a:ext cx="1349072" cy="15798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36D4ED9A-CF39-4725-8804-A1C2341A7749}"/>
              </a:ext>
            </a:extLst>
          </p:cNvPr>
          <p:cNvSpPr txBox="1"/>
          <p:nvPr/>
        </p:nvSpPr>
        <p:spPr>
          <a:xfrm>
            <a:off x="5159897" y="5673249"/>
            <a:ext cx="5106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Podiumsdiskussionen vor Wahlen</a:t>
            </a:r>
          </a:p>
        </p:txBody>
      </p:sp>
    </p:spTree>
    <p:extLst>
      <p:ext uri="{BB962C8B-B14F-4D97-AF65-F5344CB8AC3E}">
        <p14:creationId xmlns:p14="http://schemas.microsoft.com/office/powerpoint/2010/main" val="3088106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617E677-4C15-4003-B1AB-C3166B82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018" y="1371733"/>
            <a:ext cx="10353964" cy="4525963"/>
          </a:xfrm>
        </p:spPr>
        <p:txBody>
          <a:bodyPr>
            <a:normAutofit fontScale="92500" lnSpcReduction="10000"/>
          </a:bodyPr>
          <a:lstStyle/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Alternatives Pflichtfach 7./8. Klasse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Verständnis für geographische, historische, politische, gesellschaftliche und wirtschaftliche Zusammenhänge an aktuellen Beispielen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projektorientiertes Arbeiten im Team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aktuelle Ereignisse historisch &amp; politisch begründen, geographisch zuordnen und eine Zukunftsperspektive entwickeln</a:t>
            </a:r>
          </a:p>
          <a:p>
            <a:pPr marL="0" indent="0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endParaRPr lang="de-AT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r>
              <a:rPr lang="de-AT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Wurzeln          </a:t>
            </a:r>
            <a:r>
              <a:rPr lang="de-AT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lang="de-AT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 Konflikte  </a:t>
            </a:r>
            <a:r>
              <a:rPr lang="de-AT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Perspektiven</a:t>
            </a:r>
            <a:endParaRPr lang="de-AT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r>
              <a:rPr lang="de-AT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VERGANGENHEIT  </a:t>
            </a:r>
            <a:r>
              <a:rPr lang="de-AT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 </a:t>
            </a:r>
            <a:r>
              <a:rPr lang="de-AT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GEGENWART</a:t>
            </a:r>
            <a:r>
              <a:rPr lang="de-AT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AT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 </a:t>
            </a:r>
            <a:r>
              <a:rPr lang="de-AT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ZUKUNFT</a:t>
            </a:r>
          </a:p>
          <a:p>
            <a:endParaRPr lang="de-AT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1782" y="311583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Geopolitik und Wirtschaft</a:t>
            </a:r>
          </a:p>
        </p:txBody>
      </p:sp>
    </p:spTree>
    <p:extLst>
      <p:ext uri="{BB962C8B-B14F-4D97-AF65-F5344CB8AC3E}">
        <p14:creationId xmlns:p14="http://schemas.microsoft.com/office/powerpoint/2010/main" val="1681022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0A04FA70-9F40-47D0-8F1C-0ED58C9CAE3D}"/>
              </a:ext>
            </a:extLst>
          </p:cNvPr>
          <p:cNvSpPr/>
          <p:nvPr/>
        </p:nvSpPr>
        <p:spPr>
          <a:xfrm rot="20524970">
            <a:off x="2481123" y="1803243"/>
            <a:ext cx="688646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AT" sz="8000" b="1" dirty="0">
                <a:ln w="12700">
                  <a:solidFill>
                    <a:srgbClr val="595959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595959"/>
                  </a:fgClr>
                  <a:bgClr>
                    <a:srgbClr val="595959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95959">
                      <a:lumMod val="75000"/>
                    </a:srgbClr>
                  </a:outerShdw>
                </a:effectLst>
                <a:latin typeface="Lucida Sans Unicode"/>
              </a:rPr>
              <a:t>Sport und Gesundheit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A98FE7E-48F2-41FB-8535-C54D81051EAA}"/>
              </a:ext>
            </a:extLst>
          </p:cNvPr>
          <p:cNvSpPr txBox="1"/>
          <p:nvPr/>
        </p:nvSpPr>
        <p:spPr>
          <a:xfrm rot="20212066">
            <a:off x="1991544" y="139083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Bewegung und Sport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BBCE03-07C1-46FC-B71D-5893EC83A6AC}"/>
              </a:ext>
            </a:extLst>
          </p:cNvPr>
          <p:cNvSpPr txBox="1"/>
          <p:nvPr/>
        </p:nvSpPr>
        <p:spPr>
          <a:xfrm rot="1586855">
            <a:off x="1740866" y="455049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Sportwochen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3DB20E8-0ACD-43FA-B534-610955C013FD}"/>
              </a:ext>
            </a:extLst>
          </p:cNvPr>
          <p:cNvSpPr txBox="1"/>
          <p:nvPr/>
        </p:nvSpPr>
        <p:spPr>
          <a:xfrm rot="21095796">
            <a:off x="3212744" y="5349534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Präventionsprojekte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D48CE6-4B9E-4851-BBA3-5EE2BCAA4376}"/>
              </a:ext>
            </a:extLst>
          </p:cNvPr>
          <p:cNvSpPr txBox="1"/>
          <p:nvPr/>
        </p:nvSpPr>
        <p:spPr>
          <a:xfrm rot="1197103">
            <a:off x="8168309" y="1365740"/>
            <a:ext cx="3155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Leichtathletik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ED05332-44EF-46C0-8BE8-8691A8F1E11D}"/>
              </a:ext>
            </a:extLst>
          </p:cNvPr>
          <p:cNvSpPr txBox="1"/>
          <p:nvPr/>
        </p:nvSpPr>
        <p:spPr>
          <a:xfrm rot="21136236">
            <a:off x="8602068" y="3942357"/>
            <a:ext cx="2476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Gesundheitslehre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9451D7-D811-4C8E-8BE9-C8AA80FF1229}"/>
              </a:ext>
            </a:extLst>
          </p:cNvPr>
          <p:cNvSpPr txBox="1"/>
          <p:nvPr/>
        </p:nvSpPr>
        <p:spPr>
          <a:xfrm>
            <a:off x="5252716" y="103252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Theorie des Sports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96E9E4C-380A-476A-861B-1C6CB749F327}"/>
              </a:ext>
            </a:extLst>
          </p:cNvPr>
          <p:cNvSpPr txBox="1"/>
          <p:nvPr/>
        </p:nvSpPr>
        <p:spPr>
          <a:xfrm rot="1198493">
            <a:off x="8297399" y="545179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Landesmeister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B6FE8AD-199C-49FD-BA11-088D66A6E2B8}"/>
              </a:ext>
            </a:extLst>
          </p:cNvPr>
          <p:cNvSpPr txBox="1"/>
          <p:nvPr/>
        </p:nvSpPr>
        <p:spPr>
          <a:xfrm rot="19408404">
            <a:off x="756116" y="294697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Bundesmeister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A30CA02-6C04-4871-ABBC-C4CB0526401A}"/>
              </a:ext>
            </a:extLst>
          </p:cNvPr>
          <p:cNvSpPr txBox="1"/>
          <p:nvPr/>
        </p:nvSpPr>
        <p:spPr>
          <a:xfrm rot="21181091">
            <a:off x="5955710" y="4329611"/>
            <a:ext cx="2138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Sportgütesiegel in Gold</a:t>
            </a:r>
          </a:p>
        </p:txBody>
      </p:sp>
    </p:spTree>
    <p:extLst>
      <p:ext uri="{BB962C8B-B14F-4D97-AF65-F5344CB8AC3E}">
        <p14:creationId xmlns:p14="http://schemas.microsoft.com/office/powerpoint/2010/main" val="887366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798" y="288620"/>
            <a:ext cx="7560840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Schulautonome Wahlpflichtfächer</a:t>
            </a:r>
          </a:p>
        </p:txBody>
      </p:sp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318074F8-0B1A-4726-B7E7-89BBD9D2B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7254" y="1287171"/>
            <a:ext cx="3322712" cy="452596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de-AT" dirty="0"/>
              <a:t>Gesundheitslehre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115BE403-53E0-4AFE-8A71-23C966793ED5}"/>
              </a:ext>
            </a:extLst>
          </p:cNvPr>
          <p:cNvSpPr txBox="1">
            <a:spLocks/>
          </p:cNvSpPr>
          <p:nvPr/>
        </p:nvSpPr>
        <p:spPr>
          <a:xfrm>
            <a:off x="6920572" y="1287171"/>
            <a:ext cx="3528392" cy="452596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Clr>
                <a:srgbClr val="98C723"/>
              </a:buClr>
              <a:buNone/>
            </a:pPr>
            <a:r>
              <a:rPr lang="de-AT" dirty="0">
                <a:solidFill>
                  <a:prstClr val="black"/>
                </a:solidFill>
                <a:latin typeface="Lucida Sans Unicode"/>
              </a:rPr>
              <a:t>Theorie des Sports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3F234EE-2CF2-4C68-8618-92248BDB88CE}"/>
              </a:ext>
            </a:extLst>
          </p:cNvPr>
          <p:cNvGrpSpPr/>
          <p:nvPr/>
        </p:nvGrpSpPr>
        <p:grpSpPr>
          <a:xfrm>
            <a:off x="1687814" y="1597715"/>
            <a:ext cx="4102689" cy="3318270"/>
            <a:chOff x="397304" y="2093581"/>
            <a:chExt cx="4168960" cy="3357545"/>
          </a:xfrm>
        </p:grpSpPr>
        <p:pic>
          <p:nvPicPr>
            <p:cNvPr id="9" name="Picture 2" descr="Wahlpflichtfach Gesundheitslehre">
              <a:extLst>
                <a:ext uri="{FF2B5EF4-FFF2-40B4-BE49-F238E27FC236}">
                  <a16:creationId xmlns:a16="http://schemas.microsoft.com/office/drawing/2014/main" id="{6ADEE58B-AD34-4A2E-BBAF-D53ACB4BEE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31640" y="2093581"/>
              <a:ext cx="2666311" cy="21182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Ellipse 7">
              <a:extLst>
                <a:ext uri="{FF2B5EF4-FFF2-40B4-BE49-F238E27FC236}">
                  <a16:creationId xmlns:a16="http://schemas.microsoft.com/office/drawing/2014/main" id="{A2FDC996-B97B-48F1-A67F-70BD3BBAB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8226" y="4201576"/>
              <a:ext cx="1558038" cy="105649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de-AT" dirty="0">
                  <a:solidFill>
                    <a:prstClr val="black"/>
                  </a:solidFill>
                  <a:latin typeface="Lucida Sans Unicode"/>
                </a:rPr>
                <a:t>1/3</a:t>
              </a:r>
            </a:p>
            <a:p>
              <a:pPr algn="ctr" eaLnBrk="0" hangingPunct="0"/>
              <a:r>
                <a:rPr lang="de-AT" dirty="0">
                  <a:solidFill>
                    <a:prstClr val="black"/>
                  </a:solidFill>
                  <a:latin typeface="Lucida Sans Unicode"/>
                </a:rPr>
                <a:t>Psycho-</a:t>
              </a:r>
              <a:r>
                <a:rPr lang="de-AT" dirty="0" err="1">
                  <a:solidFill>
                    <a:prstClr val="black"/>
                  </a:solidFill>
                  <a:latin typeface="Lucida Sans Unicode"/>
                </a:rPr>
                <a:t>logie</a:t>
              </a:r>
              <a:endParaRPr lang="de-AT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1" name="Ellipse 9">
              <a:extLst>
                <a:ext uri="{FF2B5EF4-FFF2-40B4-BE49-F238E27FC236}">
                  <a16:creationId xmlns:a16="http://schemas.microsoft.com/office/drawing/2014/main" id="{8A821676-BCD9-4FE5-9C8F-F350AD9B6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139" y="4583242"/>
              <a:ext cx="1604422" cy="8678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de-AT" dirty="0">
                  <a:solidFill>
                    <a:prstClr val="black"/>
                  </a:solidFill>
                  <a:latin typeface="Lucida Sans Unicode"/>
                </a:rPr>
                <a:t>1/3</a:t>
              </a:r>
            </a:p>
            <a:p>
              <a:pPr algn="ctr" eaLnBrk="0" hangingPunct="0"/>
              <a:r>
                <a:rPr lang="de-AT" dirty="0">
                  <a:solidFill>
                    <a:prstClr val="black"/>
                  </a:solidFill>
                  <a:latin typeface="Lucida Sans Unicode"/>
                </a:rPr>
                <a:t>Sport</a:t>
              </a:r>
            </a:p>
          </p:txBody>
        </p:sp>
        <p:sp>
          <p:nvSpPr>
            <p:cNvPr id="12" name="Ellipse 10">
              <a:extLst>
                <a:ext uri="{FF2B5EF4-FFF2-40B4-BE49-F238E27FC236}">
                  <a16:creationId xmlns:a16="http://schemas.microsoft.com/office/drawing/2014/main" id="{F1A5A3CE-5E0C-434F-9DB8-16CA8BA3C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04" y="4211817"/>
              <a:ext cx="1582407" cy="1046257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de-AT" dirty="0">
                  <a:solidFill>
                    <a:prstClr val="black"/>
                  </a:solidFill>
                  <a:latin typeface="Lucida Sans Unicode"/>
                </a:rPr>
                <a:t>1/3</a:t>
              </a:r>
            </a:p>
            <a:p>
              <a:pPr algn="ctr" eaLnBrk="0" hangingPunct="0"/>
              <a:r>
                <a:rPr lang="de-AT" dirty="0">
                  <a:solidFill>
                    <a:prstClr val="black"/>
                  </a:solidFill>
                  <a:latin typeface="Lucida Sans Unicode"/>
                </a:rPr>
                <a:t>Biologie</a:t>
              </a:r>
            </a:p>
          </p:txBody>
        </p:sp>
      </p:grpSp>
      <p:pic>
        <p:nvPicPr>
          <p:cNvPr id="13" name="Grafik 12" descr="Ein Bild, das ClipArt enthält.&#10;&#10;Mit hoher Zuverlässigkeit generierte Beschreibung">
            <a:extLst>
              <a:ext uri="{FF2B5EF4-FFF2-40B4-BE49-F238E27FC236}">
                <a16:creationId xmlns:a16="http://schemas.microsoft.com/office/drawing/2014/main" id="{F9599DE3-41B8-4115-B6D5-82A3372A3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87" y="1773955"/>
            <a:ext cx="2490563" cy="179874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D08326D-2591-46FD-96B0-5BF7F80D2C57}"/>
              </a:ext>
            </a:extLst>
          </p:cNvPr>
          <p:cNvSpPr txBox="1"/>
          <p:nvPr/>
        </p:nvSpPr>
        <p:spPr>
          <a:xfrm>
            <a:off x="7136842" y="3818507"/>
            <a:ext cx="44421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prstClr val="black"/>
                </a:solidFill>
                <a:latin typeface="Lucida Sans Unicode"/>
              </a:rPr>
              <a:t>Sportbiologie u. –</a:t>
            </a:r>
            <a:r>
              <a:rPr lang="de-AT" sz="2000" dirty="0" err="1">
                <a:solidFill>
                  <a:prstClr val="black"/>
                </a:solidFill>
                <a:latin typeface="Lucida Sans Unicode"/>
              </a:rPr>
              <a:t>medizin</a:t>
            </a:r>
            <a:r>
              <a:rPr lang="de-AT" sz="2000" dirty="0">
                <a:solidFill>
                  <a:prstClr val="black"/>
                </a:solidFill>
                <a:latin typeface="Lucida Sans Unicode"/>
              </a:rPr>
              <a:t>; Trainings- und Bewegungslehre; </a:t>
            </a:r>
          </a:p>
          <a:p>
            <a:endParaRPr lang="de-AT" sz="2000" dirty="0">
              <a:solidFill>
                <a:prstClr val="black"/>
              </a:solidFill>
              <a:latin typeface="Lucida Sans Unicode"/>
            </a:endParaRPr>
          </a:p>
          <a:p>
            <a:r>
              <a:rPr lang="de-AT" sz="2000" dirty="0">
                <a:solidFill>
                  <a:prstClr val="black"/>
                </a:solidFill>
                <a:latin typeface="Lucida Sans Unicode"/>
              </a:rPr>
              <a:t>psychologische, soziale, gesellschaftliche, wirtschaftliche, gesundheitsbezogene und historische Aspekte…</a:t>
            </a:r>
            <a:endParaRPr lang="de-AT" sz="2000" kern="0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9712459-440D-4926-84F8-7456F8DAAB4F}"/>
              </a:ext>
            </a:extLst>
          </p:cNvPr>
          <p:cNvSpPr/>
          <p:nvPr/>
        </p:nvSpPr>
        <p:spPr>
          <a:xfrm>
            <a:off x="1759867" y="4981011"/>
            <a:ext cx="48998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>
                <a:solidFill>
                  <a:prstClr val="black"/>
                </a:solidFill>
                <a:latin typeface="Lucida Sans Unicode"/>
              </a:rPr>
              <a:t>Ernährung, Gesundheitsvorsorge, Suchtprävention, Stressbewältigung, </a:t>
            </a:r>
          </a:p>
          <a:p>
            <a:r>
              <a:rPr lang="de-AT" sz="2000" dirty="0">
                <a:solidFill>
                  <a:prstClr val="black"/>
                </a:solidFill>
                <a:latin typeface="Lucida Sans Unicode"/>
              </a:rPr>
              <a:t>Ausdauer- und Krafttraining,… </a:t>
            </a:r>
          </a:p>
        </p:txBody>
      </p:sp>
    </p:spTree>
    <p:extLst>
      <p:ext uri="{BB962C8B-B14F-4D97-AF65-F5344CB8AC3E}">
        <p14:creationId xmlns:p14="http://schemas.microsoft.com/office/powerpoint/2010/main" val="129766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418" y="283874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Leichtathletik</a:t>
            </a:r>
          </a:p>
        </p:txBody>
      </p:sp>
      <p:pic>
        <p:nvPicPr>
          <p:cNvPr id="5" name="Picture 5" descr="http://www.klg.or.at/images/gallery/1664.jpg?t=201306141915">
            <a:extLst>
              <a:ext uri="{FF2B5EF4-FFF2-40B4-BE49-F238E27FC236}">
                <a16:creationId xmlns:a16="http://schemas.microsoft.com/office/drawing/2014/main" id="{BF3CC2A8-54BF-4A56-A597-A04A09D01F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57129" y="1548156"/>
            <a:ext cx="4552303" cy="3032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 descr="Ein Bild, das Person, Himmel, draußen, Gras enthält.&#10;&#10;Mit sehr hoher Zuverlässigkeit generierte Beschreibung">
            <a:extLst>
              <a:ext uri="{FF2B5EF4-FFF2-40B4-BE49-F238E27FC236}">
                <a16:creationId xmlns:a16="http://schemas.microsoft.com/office/drawing/2014/main" id="{C5CD9351-3422-4993-9C76-808D02D3A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547" y="1548156"/>
            <a:ext cx="4033207" cy="3032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5E82182-0BE8-48E5-B223-83ADF2FAB727}"/>
              </a:ext>
            </a:extLst>
          </p:cNvPr>
          <p:cNvSpPr txBox="1">
            <a:spLocks/>
          </p:cNvSpPr>
          <p:nvPr/>
        </p:nvSpPr>
        <p:spPr>
          <a:xfrm>
            <a:off x="777921" y="4810800"/>
            <a:ext cx="10222173" cy="12319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98C723"/>
              </a:buClr>
              <a:buNone/>
            </a:pP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Regelmäßige Wettbewerbsteilnahme (Bundesmeister, Landesmeister,…);</a:t>
            </a:r>
          </a:p>
          <a:p>
            <a:pPr marL="0" indent="0" algn="ctr">
              <a:buClr>
                <a:srgbClr val="98C723"/>
              </a:buClr>
              <a:buNone/>
            </a:pP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Leistungssportler an der Schule</a:t>
            </a:r>
          </a:p>
        </p:txBody>
      </p:sp>
    </p:spTree>
    <p:extLst>
      <p:ext uri="{BB962C8B-B14F-4D97-AF65-F5344CB8AC3E}">
        <p14:creationId xmlns:p14="http://schemas.microsoft.com/office/powerpoint/2010/main" val="2408590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073" y="255717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Lehrausgänge</a:t>
            </a:r>
          </a:p>
        </p:txBody>
      </p:sp>
      <p:pic>
        <p:nvPicPr>
          <p:cNvPr id="9" name="Picture 2" descr="http://www.klg.or.at/images/gallery/1808.jpg?t=201310071837">
            <a:extLst>
              <a:ext uri="{FF2B5EF4-FFF2-40B4-BE49-F238E27FC236}">
                <a16:creationId xmlns:a16="http://schemas.microsoft.com/office/drawing/2014/main" id="{BD2D7EF5-316C-4336-A210-59348FDA0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8927" b="7606"/>
          <a:stretch/>
        </p:blipFill>
        <p:spPr bwMode="auto">
          <a:xfrm>
            <a:off x="2286000" y="1340196"/>
            <a:ext cx="7620000" cy="4177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feld 6">
            <a:extLst>
              <a:ext uri="{FF2B5EF4-FFF2-40B4-BE49-F238E27FC236}">
                <a16:creationId xmlns:a16="http://schemas.microsoft.com/office/drawing/2014/main" id="{5F0E5A7C-0F09-4DE6-90C4-5DCEABE31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1534" y="5787573"/>
            <a:ext cx="68942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Fitnesscenter, Klettern, Eislaufen, Bowlen,…</a:t>
            </a:r>
          </a:p>
        </p:txBody>
      </p:sp>
    </p:spTree>
    <p:extLst>
      <p:ext uri="{BB962C8B-B14F-4D97-AF65-F5344CB8AC3E}">
        <p14:creationId xmlns:p14="http://schemas.microsoft.com/office/powerpoint/2010/main" val="830762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1709" y="274638"/>
            <a:ext cx="7067128" cy="1206691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Gesundheitserziehung, Präventionsprojekte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7BE4B5D-9606-40A1-8547-F6D3C4A8C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1" y="1802774"/>
            <a:ext cx="8173089" cy="3252452"/>
          </a:xfrm>
        </p:spPr>
        <p:txBody>
          <a:bodyPr/>
          <a:lstStyle/>
          <a:p>
            <a:endParaRPr lang="de-AT" dirty="0"/>
          </a:p>
        </p:txBody>
      </p:sp>
      <p:pic>
        <p:nvPicPr>
          <p:cNvPr id="5" name="Picture 2" descr="http://www.klg.or.at/images/gallery/1476.jpg?t=201302222033">
            <a:extLst>
              <a:ext uri="{FF2B5EF4-FFF2-40B4-BE49-F238E27FC236}">
                <a16:creationId xmlns:a16="http://schemas.microsoft.com/office/drawing/2014/main" id="{A2E0F67C-D733-40B8-808A-2EFBD1840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635" y="1833562"/>
            <a:ext cx="4867275" cy="3649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 descr="http://www.klg.or.at/images/gallery/1477.jpg?t=201302222033">
            <a:extLst>
              <a:ext uri="{FF2B5EF4-FFF2-40B4-BE49-F238E27FC236}">
                <a16:creationId xmlns:a16="http://schemas.microsoft.com/office/drawing/2014/main" id="{A02219C0-12A0-4BA4-A86A-80E6CD977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8459" r="14417"/>
          <a:stretch/>
        </p:blipFill>
        <p:spPr bwMode="auto">
          <a:xfrm>
            <a:off x="7032105" y="1833562"/>
            <a:ext cx="3413125" cy="4872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9688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6291" y="238651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Sommersportwoche </a:t>
            </a:r>
          </a:p>
        </p:txBody>
      </p:sp>
      <p:pic>
        <p:nvPicPr>
          <p:cNvPr id="5" name="Picture 4" descr="ungis fotos 1314">
            <a:extLst>
              <a:ext uri="{FF2B5EF4-FFF2-40B4-BE49-F238E27FC236}">
                <a16:creationId xmlns:a16="http://schemas.microsoft.com/office/drawing/2014/main" id="{9EB10DA3-2779-4957-A7C6-C68F4F08F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45"/>
          <a:stretch/>
        </p:blipFill>
        <p:spPr bwMode="auto">
          <a:xfrm>
            <a:off x="5483767" y="1859532"/>
            <a:ext cx="5188170" cy="4408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7" descr="Sommersportwoche+2005+5AD+003">
            <a:extLst>
              <a:ext uri="{FF2B5EF4-FFF2-40B4-BE49-F238E27FC236}">
                <a16:creationId xmlns:a16="http://schemas.microsoft.com/office/drawing/2014/main" id="{8800045B-6B0A-434A-A48D-8C53368AA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508" t="589" r="27081" b="-589"/>
          <a:stretch/>
        </p:blipFill>
        <p:spPr bwMode="auto">
          <a:xfrm>
            <a:off x="1010785" y="1481328"/>
            <a:ext cx="3847234" cy="4217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355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0A04FA70-9F40-47D0-8F1C-0ED58C9CAE3D}"/>
              </a:ext>
            </a:extLst>
          </p:cNvPr>
          <p:cNvSpPr/>
          <p:nvPr/>
        </p:nvSpPr>
        <p:spPr>
          <a:xfrm rot="20524970">
            <a:off x="3019087" y="1934743"/>
            <a:ext cx="688646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AT" sz="8000" b="1" dirty="0">
                <a:ln w="12700">
                  <a:solidFill>
                    <a:srgbClr val="595959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595959"/>
                  </a:fgClr>
                  <a:bgClr>
                    <a:srgbClr val="595959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95959">
                      <a:lumMod val="75000"/>
                    </a:srgbClr>
                  </a:outerShdw>
                </a:effectLst>
                <a:latin typeface="Lucida Sans Unicode"/>
              </a:rPr>
              <a:t>Soziale Kompetenz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A98FE7E-48F2-41FB-8535-C54D81051EAA}"/>
              </a:ext>
            </a:extLst>
          </p:cNvPr>
          <p:cNvSpPr txBox="1"/>
          <p:nvPr/>
        </p:nvSpPr>
        <p:spPr>
          <a:xfrm rot="20212066">
            <a:off x="1586692" y="80962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Tutorensystem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BBCE03-07C1-46FC-B71D-5893EC83A6AC}"/>
              </a:ext>
            </a:extLst>
          </p:cNvPr>
          <p:cNvSpPr txBox="1"/>
          <p:nvPr/>
        </p:nvSpPr>
        <p:spPr>
          <a:xfrm rot="20162651">
            <a:off x="1666443" y="4476306"/>
            <a:ext cx="193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Sport- und Projektwochen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3DB20E8-0ACD-43FA-B534-610955C013FD}"/>
              </a:ext>
            </a:extLst>
          </p:cNvPr>
          <p:cNvSpPr txBox="1"/>
          <p:nvPr/>
        </p:nvSpPr>
        <p:spPr>
          <a:xfrm rot="21095796">
            <a:off x="4828356" y="4984815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Soziale Projekte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D48CE6-4B9E-4851-BBA3-5EE2BCAA4376}"/>
              </a:ext>
            </a:extLst>
          </p:cNvPr>
          <p:cNvSpPr txBox="1"/>
          <p:nvPr/>
        </p:nvSpPr>
        <p:spPr>
          <a:xfrm>
            <a:off x="5591944" y="1113836"/>
            <a:ext cx="1631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ÖJRK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ED05332-44EF-46C0-8BE8-8691A8F1E11D}"/>
              </a:ext>
            </a:extLst>
          </p:cNvPr>
          <p:cNvSpPr txBox="1"/>
          <p:nvPr/>
        </p:nvSpPr>
        <p:spPr>
          <a:xfrm rot="1104450">
            <a:off x="9212728" y="3810588"/>
            <a:ext cx="2476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Schulballprojekt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9451D7-D811-4C8E-8BE9-C8AA80FF1229}"/>
              </a:ext>
            </a:extLst>
          </p:cNvPr>
          <p:cNvSpPr txBox="1"/>
          <p:nvPr/>
        </p:nvSpPr>
        <p:spPr>
          <a:xfrm rot="1484542">
            <a:off x="8002947" y="1285600"/>
            <a:ext cx="228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Peermediation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B6FE8AD-199C-49FD-BA11-088D66A6E2B8}"/>
              </a:ext>
            </a:extLst>
          </p:cNvPr>
          <p:cNvSpPr txBox="1"/>
          <p:nvPr/>
        </p:nvSpPr>
        <p:spPr>
          <a:xfrm rot="1218916">
            <a:off x="1145606" y="3304467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Teamwork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A30CA02-6C04-4871-ABBC-C4CB0526401A}"/>
              </a:ext>
            </a:extLst>
          </p:cNvPr>
          <p:cNvSpPr txBox="1"/>
          <p:nvPr/>
        </p:nvSpPr>
        <p:spPr>
          <a:xfrm rot="307806">
            <a:off x="8329763" y="5082226"/>
            <a:ext cx="2138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Kooperation mit dem Roten Kreuz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341BE98-76A0-4A32-9CE9-093873AE18BE}"/>
              </a:ext>
            </a:extLst>
          </p:cNvPr>
          <p:cNvSpPr txBox="1"/>
          <p:nvPr/>
        </p:nvSpPr>
        <p:spPr>
          <a:xfrm rot="185151">
            <a:off x="2989108" y="194669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Umgangsformen</a:t>
            </a:r>
          </a:p>
        </p:txBody>
      </p:sp>
    </p:spTree>
    <p:extLst>
      <p:ext uri="{BB962C8B-B14F-4D97-AF65-F5344CB8AC3E}">
        <p14:creationId xmlns:p14="http://schemas.microsoft.com/office/powerpoint/2010/main" val="244901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004" y="207267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Fächerkanon</a:t>
            </a:r>
          </a:p>
        </p:txBody>
      </p:sp>
      <p:pic>
        <p:nvPicPr>
          <p:cNvPr id="5" name="Picture 7" descr="C:\Users\Eva\Desktop\MyCloud1.jpeg">
            <a:extLst>
              <a:ext uri="{FF2B5EF4-FFF2-40B4-BE49-F238E27FC236}">
                <a16:creationId xmlns:a16="http://schemas.microsoft.com/office/drawing/2014/main" id="{128CE9A4-E5FA-410F-AB90-F9B724EC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9753" t="4292" r="26512" b="2283"/>
          <a:stretch/>
        </p:blipFill>
        <p:spPr bwMode="auto">
          <a:xfrm>
            <a:off x="1928951" y="1170926"/>
            <a:ext cx="748883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B1ECCA1-96EE-4857-A6FF-FF4C4BB2EEE7}"/>
              </a:ext>
            </a:extLst>
          </p:cNvPr>
          <p:cNvSpPr txBox="1"/>
          <p:nvPr/>
        </p:nvSpPr>
        <p:spPr>
          <a:xfrm>
            <a:off x="6432809" y="6265063"/>
            <a:ext cx="5534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http://www.klg.or.at/schulprofil/stundentafel/oberstufe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3C85348-7995-4F54-BCB5-2BBB9831CC76}"/>
              </a:ext>
            </a:extLst>
          </p:cNvPr>
          <p:cNvSpPr txBox="1"/>
          <p:nvPr/>
        </p:nvSpPr>
        <p:spPr>
          <a:xfrm>
            <a:off x="5015880" y="5053387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>
                <a:solidFill>
                  <a:srgbClr val="FF0000"/>
                </a:solidFill>
                <a:latin typeface="Lucida Sans Unicode"/>
              </a:rPr>
              <a:t>Psychologie und Philosophie</a:t>
            </a:r>
          </a:p>
        </p:txBody>
      </p:sp>
    </p:spTree>
    <p:extLst>
      <p:ext uri="{BB962C8B-B14F-4D97-AF65-F5344CB8AC3E}">
        <p14:creationId xmlns:p14="http://schemas.microsoft.com/office/powerpoint/2010/main" val="28743351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617E677-4C15-4003-B1AB-C3166B82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202" y="5661249"/>
            <a:ext cx="6807597" cy="57606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Oberstufenschüler begleiten unsere Erstklässler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891" y="267643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Tutorensystem</a:t>
            </a:r>
          </a:p>
        </p:txBody>
      </p:sp>
      <p:pic>
        <p:nvPicPr>
          <p:cNvPr id="9" name="Picture 5" descr="tutorenkinder">
            <a:extLst>
              <a:ext uri="{FF2B5EF4-FFF2-40B4-BE49-F238E27FC236}">
                <a16:creationId xmlns:a16="http://schemas.microsoft.com/office/drawing/2014/main" id="{AE1C7801-4382-4EA0-A29E-9EE74E332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b="29196"/>
          <a:stretch>
            <a:fillRect/>
          </a:stretch>
        </p:blipFill>
        <p:spPr bwMode="auto">
          <a:xfrm>
            <a:off x="1847528" y="1418160"/>
            <a:ext cx="8193714" cy="4171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874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617E677-4C15-4003-B1AB-C3166B82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64" y="1268761"/>
            <a:ext cx="9437919" cy="4525963"/>
          </a:xfrm>
        </p:spPr>
        <p:txBody>
          <a:bodyPr>
            <a:normAutofit/>
          </a:bodyPr>
          <a:lstStyle/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Erste-Hilfe-Kurse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Preisträger </a:t>
            </a:r>
            <a:r>
              <a:rPr lang="de-DE" sz="2400" i="1" dirty="0">
                <a:latin typeface="Arial" panose="020B0604020202020204" pitchFamily="34" charset="0"/>
                <a:cs typeface="Arial" panose="020B0604020202020204" pitchFamily="34" charset="0"/>
              </a:rPr>
              <a:t>Henry-Award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Tag des Jugendrotkreuzes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182" y="217876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Jugendrotkreuz ÖJRK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BAC7F-A22F-4390-B19A-C0F62CA9F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1487" r="20470"/>
          <a:stretch>
            <a:fillRect/>
          </a:stretch>
        </p:blipFill>
        <p:spPr bwMode="auto">
          <a:xfrm>
            <a:off x="1987918" y="3212977"/>
            <a:ext cx="3040172" cy="3491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85DFE87-277A-4067-989D-E6A598211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75" y="4182195"/>
            <a:ext cx="4819878" cy="2434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D1B0F39-CC6E-4AFF-A9D8-9928B8374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9607"/>
            <a:ext cx="3999986" cy="2232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427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780E78C-E263-8429-DC60-1398D4DBF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498" y="1454033"/>
            <a:ext cx="10972800" cy="4525963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Der Mensch im Kindes- und Jugendalter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Altern aus physischer und psychischer Sicht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Das Rote Kreuz als humanitäre Einsatzorganisation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Katastrophenhilfe, -vorsorge (national, international) und humanitäres Völkerrecht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Das österreichische Gesundheitssystem 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Berufsfelder Gesundheits-, Pflege- und Sozialwesen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Gesundheit und Krankheit, Inklusion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Nationale und internationale Gesundheits- und Sozialprojekte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Mitarbeit Sozialprojekt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e-A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FB4EF1E-1B11-4B2F-E59B-4011EDB497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182" y="217876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WPF Gesundheit und Soziales</a:t>
            </a:r>
          </a:p>
        </p:txBody>
      </p:sp>
    </p:spTree>
    <p:extLst>
      <p:ext uri="{BB962C8B-B14F-4D97-AF65-F5344CB8AC3E}">
        <p14:creationId xmlns:p14="http://schemas.microsoft.com/office/powerpoint/2010/main" val="1245645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617E677-4C15-4003-B1AB-C3166B82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09" y="1268761"/>
            <a:ext cx="9197774" cy="4525963"/>
          </a:xfrm>
        </p:spPr>
        <p:txBody>
          <a:bodyPr/>
          <a:lstStyle/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Ballprojekt im 1. Semester der 7. Klasse </a:t>
            </a:r>
            <a:endParaRPr lang="de-A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8727" y="265418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Schulball</a:t>
            </a:r>
          </a:p>
        </p:txBody>
      </p:sp>
      <p:pic>
        <p:nvPicPr>
          <p:cNvPr id="5" name="Picture 6" descr="http://www.klg.or.at/images/gallery/531.jpg?t=201201141820">
            <a:extLst>
              <a:ext uri="{FF2B5EF4-FFF2-40B4-BE49-F238E27FC236}">
                <a16:creationId xmlns:a16="http://schemas.microsoft.com/office/drawing/2014/main" id="{C2604D4B-72BE-4B53-82B5-622998C3B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6397" y="1863267"/>
            <a:ext cx="3240581" cy="4864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 descr="Ein Bild, das Person, Wand, drinnen, Personen enthält.&#10;&#10;Mit sehr hoher Zuverlässigkeit generierte Beschreibung">
            <a:extLst>
              <a:ext uri="{FF2B5EF4-FFF2-40B4-BE49-F238E27FC236}">
                <a16:creationId xmlns:a16="http://schemas.microsoft.com/office/drawing/2014/main" id="{DF098ABF-7912-4827-AAE4-2B470A9B0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622" y="1863267"/>
            <a:ext cx="2862161" cy="4199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9647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>
            <a:extLst>
              <a:ext uri="{FF2B5EF4-FFF2-40B4-BE49-F238E27FC236}">
                <a16:creationId xmlns:a16="http://schemas.microsoft.com/office/drawing/2014/main" id="{8D4EC1C3-9D4C-4AF1-ACCF-51BDC284C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4178" y="1628800"/>
            <a:ext cx="5489856" cy="4114800"/>
          </a:xfrm>
        </p:spPr>
        <p:txBody>
          <a:bodyPr>
            <a:normAutofit/>
          </a:bodyPr>
          <a:lstStyle/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de-DE" altLang="de-DE" sz="2800" dirty="0">
                <a:latin typeface="Arial" panose="020B0604020202020204" pitchFamily="34" charset="0"/>
                <a:cs typeface="Arial" panose="020B0604020202020204" pitchFamily="34" charset="0"/>
              </a:rPr>
              <a:t>Unterstützungsprojekt für Schüler*innen, Eltern und Lehrer*innen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de-DE" altLang="de-DE" sz="2800" dirty="0">
                <a:latin typeface="Arial" panose="020B0604020202020204" pitchFamily="34" charset="0"/>
                <a:cs typeface="Arial" panose="020B0604020202020204" pitchFamily="34" charset="0"/>
              </a:rPr>
              <a:t>Jugendsozialarbeit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de-DE" altLang="de-DE" sz="2800" dirty="0">
                <a:latin typeface="Arial" panose="020B0604020202020204" pitchFamily="34" charset="0"/>
                <a:cs typeface="Arial" panose="020B0604020202020204" pitchFamily="34" charset="0"/>
              </a:rPr>
              <a:t>Schulpsychologin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de-DE" altLang="de-DE" sz="2800" dirty="0">
                <a:latin typeface="Arial" panose="020B0604020202020204" pitchFamily="34" charset="0"/>
                <a:cs typeface="Arial" panose="020B0604020202020204" pitchFamily="34" charset="0"/>
              </a:rPr>
              <a:t>Schulärztin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de-DE" altLang="de-DE" sz="2800" dirty="0">
                <a:latin typeface="Arial" panose="020B0604020202020204" pitchFamily="34" charset="0"/>
                <a:cs typeface="Arial" panose="020B0604020202020204" pitchFamily="34" charset="0"/>
              </a:rPr>
              <a:t>Vertrauenslehrer*innen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F39F59-405A-492C-BA99-C6E09B5AE933}"/>
              </a:ext>
            </a:extLst>
          </p:cNvPr>
          <p:cNvSpPr txBox="1">
            <a:spLocks noChangeArrowheads="1"/>
          </p:cNvSpPr>
          <p:nvPr/>
        </p:nvSpPr>
        <p:spPr>
          <a:xfrm>
            <a:off x="378946" y="298028"/>
            <a:ext cx="6552728" cy="806526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lt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de-DE" altLang="de-DE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Unterstützendes Team KLG4You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EEC4A8-11DA-47FB-A410-A3AD8007F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897">
            <a:off x="6831285" y="859757"/>
            <a:ext cx="3932367" cy="556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6029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617E677-4C15-4003-B1AB-C3166B82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326" y="1249710"/>
            <a:ext cx="9516938" cy="4966363"/>
          </a:xfrm>
        </p:spPr>
        <p:txBody>
          <a:bodyPr>
            <a:normAutofit fontScale="55000" lnSpcReduction="20000"/>
          </a:bodyPr>
          <a:lstStyle/>
          <a:p>
            <a:pPr marL="0" indent="0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Beste Vorbereitung – hervorragende Ergebnisse</a:t>
            </a:r>
          </a:p>
          <a:p>
            <a:pPr marL="0" indent="0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de-AT" sz="3700" b="1" dirty="0">
                <a:latin typeface="Arial" panose="020B0604020202020204" pitchFamily="34" charset="0"/>
                <a:cs typeface="Arial" panose="020B0604020202020204" pitchFamily="34" charset="0"/>
              </a:rPr>
              <a:t>Vorwissenschaftliche Arbeit</a:t>
            </a:r>
            <a:r>
              <a:rPr lang="de-AT" sz="37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81507" lvl="1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3600" dirty="0">
                <a:latin typeface="Arial" panose="020B0604020202020204" pitchFamily="34" charset="0"/>
                <a:cs typeface="Arial" panose="020B0604020202020204" pitchFamily="34" charset="0"/>
              </a:rPr>
              <a:t>6. Kl.: Einführung in das wissenschaftliche Arbeiten</a:t>
            </a:r>
          </a:p>
          <a:p>
            <a:pPr marL="881507" lvl="1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3600" dirty="0">
                <a:latin typeface="Arial" panose="020B0604020202020204" pitchFamily="34" charset="0"/>
                <a:cs typeface="Arial" panose="020B0604020202020204" pitchFamily="34" charset="0"/>
              </a:rPr>
              <a:t>7. Kl.: Betreuung bei Themen- und Betreuerfindung</a:t>
            </a:r>
          </a:p>
          <a:p>
            <a:pPr marL="881507" lvl="1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3600" dirty="0">
                <a:latin typeface="Arial" panose="020B0604020202020204" pitchFamily="34" charset="0"/>
                <a:cs typeface="Arial" panose="020B0604020202020204" pitchFamily="34" charset="0"/>
              </a:rPr>
              <a:t>8. Kl.: Schreiben und Zitieren – Workshops, Präsentationstechnik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de-AT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de-AT" sz="3700" b="1" dirty="0">
                <a:latin typeface="Arial" panose="020B0604020202020204" pitchFamily="34" charset="0"/>
                <a:cs typeface="Arial" panose="020B0604020202020204" pitchFamily="34" charset="0"/>
              </a:rPr>
              <a:t>Klausuren: </a:t>
            </a:r>
          </a:p>
          <a:p>
            <a:pPr marL="881507" lvl="1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3600" dirty="0">
                <a:latin typeface="Arial" panose="020B0604020202020204" pitchFamily="34" charset="0"/>
                <a:cs typeface="Arial" panose="020B0604020202020204" pitchFamily="34" charset="0"/>
              </a:rPr>
              <a:t>Hinführen zur standardisierten Reifeprüfung in allen relevanten Fächern </a:t>
            </a:r>
            <a:r>
              <a:rPr lang="de-AT" sz="3700" dirty="0">
                <a:latin typeface="Arial" panose="020B0604020202020204" pitchFamily="34" charset="0"/>
                <a:cs typeface="Arial" panose="020B0604020202020204" pitchFamily="34" charset="0"/>
              </a:rPr>
              <a:t>ab der </a:t>
            </a:r>
            <a:r>
              <a:rPr lang="de-AT" sz="3600" dirty="0">
                <a:latin typeface="Arial" panose="020B0604020202020204" pitchFamily="34" charset="0"/>
                <a:cs typeface="Arial" panose="020B0604020202020204" pitchFamily="34" charset="0"/>
              </a:rPr>
              <a:t>5. Klasse</a:t>
            </a:r>
          </a:p>
          <a:p>
            <a:pPr marL="881507" lvl="1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3600" dirty="0">
                <a:latin typeface="Arial" panose="020B0604020202020204" pitchFamily="34" charset="0"/>
                <a:cs typeface="Arial" panose="020B0604020202020204" pitchFamily="34" charset="0"/>
              </a:rPr>
              <a:t>	gezielte Vorbereitung und Förderung in der 8. Klasse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de-AT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de-AT" sz="3700" b="1" dirty="0">
                <a:latin typeface="Arial" panose="020B0604020202020204" pitchFamily="34" charset="0"/>
                <a:cs typeface="Arial" panose="020B0604020202020204" pitchFamily="34" charset="0"/>
              </a:rPr>
              <a:t>Mündliche Reifeprüfung</a:t>
            </a:r>
            <a:r>
              <a:rPr lang="de-AT" sz="37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81507" lvl="1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3700" dirty="0">
                <a:latin typeface="Arial" panose="020B0604020202020204" pitchFamily="34" charset="0"/>
                <a:cs typeface="Arial" panose="020B0604020202020204" pitchFamily="34" charset="0"/>
              </a:rPr>
              <a:t>	Vorgezogen zu Beginn der 8. Klasse in mehreren Fächern möglich</a:t>
            </a:r>
            <a:endParaRPr lang="de-AT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de-A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9575" y="246063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Reifeprüfung</a:t>
            </a:r>
          </a:p>
        </p:txBody>
      </p:sp>
    </p:spTree>
    <p:extLst>
      <p:ext uri="{BB962C8B-B14F-4D97-AF65-F5344CB8AC3E}">
        <p14:creationId xmlns:p14="http://schemas.microsoft.com/office/powerpoint/2010/main" val="22237673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90267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VWA-Präsentationsabend</a:t>
            </a:r>
          </a:p>
        </p:txBody>
      </p:sp>
      <p:pic>
        <p:nvPicPr>
          <p:cNvPr id="5" name="Grafik 4" descr="Ein Bild, das Person, Gebäude, stehend, darstellend enthält.&#10;&#10;Mit sehr hoher Zuverlässigkeit generierte Beschreibung">
            <a:extLst>
              <a:ext uri="{FF2B5EF4-FFF2-40B4-BE49-F238E27FC236}">
                <a16:creationId xmlns:a16="http://schemas.microsoft.com/office/drawing/2014/main" id="{43B67C7D-67EB-4368-BFBD-610685EBF8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14563" r="11413"/>
          <a:stretch/>
        </p:blipFill>
        <p:spPr>
          <a:xfrm>
            <a:off x="2419086" y="1253130"/>
            <a:ext cx="7394183" cy="48619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98641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617E677-4C15-4003-B1AB-C3166B82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720" y="1489422"/>
            <a:ext cx="5201792" cy="4701828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5. Klasse: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Informationsabend</a:t>
            </a:r>
            <a:b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A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6. Klasse: 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„Frauen in die Technik“;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Berufspraktische Tage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de-A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7. Klasse: 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Bewerbungstraining; 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18+ Programm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de-A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8. Klasse: 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Studieninformation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de-A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0525" y="307194"/>
            <a:ext cx="8134350" cy="797706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Vorbereitung auf Studium und Beruf</a:t>
            </a:r>
          </a:p>
        </p:txBody>
      </p:sp>
      <p:pic>
        <p:nvPicPr>
          <p:cNvPr id="5" name="Inhaltsplatzhalter 4" descr="Ein Bild, das Schild, Text enthält.&#10;&#10;Mit sehr hoher Zuverlässigkeit generierte Beschreibung">
            <a:extLst>
              <a:ext uri="{FF2B5EF4-FFF2-40B4-BE49-F238E27FC236}">
                <a16:creationId xmlns:a16="http://schemas.microsoft.com/office/drawing/2014/main" id="{05289539-67A9-484F-A754-1C4B97CBE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07" y="1865213"/>
            <a:ext cx="4229498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13425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617E677-4C15-4003-B1AB-C3166B82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275" y="1484785"/>
            <a:ext cx="9153525" cy="5024170"/>
          </a:xfrm>
        </p:spPr>
        <p:txBody>
          <a:bodyPr>
            <a:normAutofit fontScale="85000" lnSpcReduction="20000"/>
          </a:bodyPr>
          <a:lstStyle/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Beste naturwissenschaftliche VWA 2017, VWA 2022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ÖJRK – </a:t>
            </a:r>
            <a:r>
              <a:rPr lang="de-AT" sz="2800" i="1" dirty="0">
                <a:latin typeface="Arial" panose="020B0604020202020204" pitchFamily="34" charset="0"/>
                <a:cs typeface="Arial" panose="020B0604020202020204" pitchFamily="34" charset="0"/>
              </a:rPr>
              <a:t>Henry Award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-Gewinner 2015, 2017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Erste-Hilfe Gütesiegel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NÖ Meilenstein für das Projekt „JA!“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MINT-Gütesiegel 2020-2023 und 2023-2026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Bundesmeister und Landesmeister Leichtathletik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Vizestaatsmeister Handball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Preise bei kreativen Bewerben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Preise bei Literatur- und Redewettbewerben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Auszeichnungen für Chor &amp; Theatergruppe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Sieger beim Bundeswettbewerb „Sag‘s Multi“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de-A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0525" y="236538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Preise und Auszeichnungen</a:t>
            </a:r>
          </a:p>
        </p:txBody>
      </p:sp>
    </p:spTree>
    <p:extLst>
      <p:ext uri="{BB962C8B-B14F-4D97-AF65-F5344CB8AC3E}">
        <p14:creationId xmlns:p14="http://schemas.microsoft.com/office/powerpoint/2010/main" val="29718444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617E677-4C15-4003-B1AB-C3166B82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12776"/>
            <a:ext cx="10715624" cy="4824536"/>
          </a:xfrm>
        </p:spPr>
        <p:txBody>
          <a:bodyPr>
            <a:normAutofit fontScale="85000" lnSpcReduction="10000"/>
          </a:bodyPr>
          <a:lstStyle/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altLang="de-DE" sz="3100" dirty="0">
                <a:latin typeface="Arial" panose="020B0604020202020204" pitchFamily="34" charset="0"/>
                <a:cs typeface="Arial" panose="020B0604020202020204" pitchFamily="34" charset="0"/>
              </a:rPr>
              <a:t>in 4 Jahren zur Matura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altLang="de-DE" sz="3100" dirty="0">
                <a:latin typeface="Arial" panose="020B0604020202020204" pitchFamily="34" charset="0"/>
                <a:cs typeface="Arial" panose="020B0604020202020204" pitchFamily="34" charset="0"/>
              </a:rPr>
              <a:t>beste Vorbereitung auf die Reifeprüfung</a:t>
            </a:r>
            <a:br>
              <a:rPr lang="de-AT" altLang="de-DE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AT" altLang="de-DE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altLang="de-DE" sz="3100" dirty="0">
                <a:latin typeface="Arial" panose="020B0604020202020204" pitchFamily="34" charset="0"/>
                <a:cs typeface="Arial" panose="020B0604020202020204" pitchFamily="34" charset="0"/>
              </a:rPr>
              <a:t>gründliches Fundament ohne frühzeitige Spezialisierung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altLang="de-DE" sz="3100" dirty="0">
                <a:latin typeface="Arial" panose="020B0604020202020204" pitchFamily="34" charset="0"/>
                <a:cs typeface="Arial" panose="020B0604020202020204" pitchFamily="34" charset="0"/>
              </a:rPr>
              <a:t>Begabungs- und Begabtenförderung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altLang="de-DE" sz="3100" dirty="0">
                <a:latin typeface="Arial" panose="020B0604020202020204" pitchFamily="34" charset="0"/>
                <a:cs typeface="Arial" panose="020B0604020202020204" pitchFamily="34" charset="0"/>
              </a:rPr>
              <a:t>umfangreiche Vertiefungsmöglichkeiten im Laufe der Oberstufe</a:t>
            </a:r>
            <a:br>
              <a:rPr lang="de-AT" altLang="de-DE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AT" altLang="de-DE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altLang="de-DE" sz="3100" dirty="0">
                <a:latin typeface="Arial" panose="020B0604020202020204" pitchFamily="34" charset="0"/>
                <a:cs typeface="Arial" panose="020B0604020202020204" pitchFamily="34" charset="0"/>
              </a:rPr>
              <a:t>hohe Kompetenz in Deutsch und den Fremdsprachen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altLang="de-DE" sz="3100" dirty="0">
                <a:latin typeface="Arial" panose="020B0604020202020204" pitchFamily="34" charset="0"/>
                <a:cs typeface="Arial" panose="020B0604020202020204" pitchFamily="34" charset="0"/>
              </a:rPr>
              <a:t>grundlegende naturwissenschaftlich-technische Kenntnisse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altLang="de-DE" sz="3100" dirty="0">
                <a:latin typeface="Arial" panose="020B0604020202020204" pitchFamily="34" charset="0"/>
                <a:cs typeface="Arial" panose="020B0604020202020204" pitchFamily="34" charset="0"/>
              </a:rPr>
              <a:t>Kunst und Kultur, Geopolitik und Wirtschaft, …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de-A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50" y="179388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Oberstufe bietet…</a:t>
            </a:r>
          </a:p>
        </p:txBody>
      </p:sp>
    </p:spTree>
    <p:extLst>
      <p:ext uri="{BB962C8B-B14F-4D97-AF65-F5344CB8AC3E}">
        <p14:creationId xmlns:p14="http://schemas.microsoft.com/office/powerpoint/2010/main" val="1233767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feil nach unten 6"/>
          <p:cNvSpPr/>
          <p:nvPr/>
        </p:nvSpPr>
        <p:spPr>
          <a:xfrm rot="2021112">
            <a:off x="4869656" y="650016"/>
            <a:ext cx="485775" cy="5365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8" name="Pfeil nach unten 7"/>
          <p:cNvSpPr/>
          <p:nvPr/>
        </p:nvSpPr>
        <p:spPr>
          <a:xfrm rot="19960547">
            <a:off x="7111976" y="639004"/>
            <a:ext cx="484187" cy="5572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5237" name="Textfeld 8"/>
          <p:cNvSpPr txBox="1">
            <a:spLocks noChangeArrowheads="1"/>
          </p:cNvSpPr>
          <p:nvPr/>
        </p:nvSpPr>
        <p:spPr bwMode="auto">
          <a:xfrm>
            <a:off x="1744827" y="1511299"/>
            <a:ext cx="201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Calibri" pitchFamily="34" charset="0"/>
              </a:rPr>
              <a:t>Unterstufe</a:t>
            </a:r>
          </a:p>
        </p:txBody>
      </p:sp>
      <p:sp>
        <p:nvSpPr>
          <p:cNvPr id="95238" name="Textfeld 9"/>
          <p:cNvSpPr txBox="1">
            <a:spLocks noChangeArrowheads="1"/>
          </p:cNvSpPr>
          <p:nvPr/>
        </p:nvSpPr>
        <p:spPr bwMode="auto">
          <a:xfrm>
            <a:off x="3811216" y="1169611"/>
            <a:ext cx="18724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  <a:latin typeface="Calibri" pitchFamily="34" charset="0"/>
              </a:rPr>
              <a:t>Gymnasium</a:t>
            </a:r>
          </a:p>
          <a:p>
            <a:pPr algn="ctr"/>
            <a:r>
              <a:rPr lang="de-DE" b="1" dirty="0">
                <a:solidFill>
                  <a:prstClr val="black"/>
                </a:solidFill>
                <a:latin typeface="Calibri" pitchFamily="34" charset="0"/>
              </a:rPr>
              <a:t>Französisch / Latein</a:t>
            </a:r>
          </a:p>
        </p:txBody>
      </p:sp>
      <p:sp>
        <p:nvSpPr>
          <p:cNvPr id="95239" name="Textfeld 10"/>
          <p:cNvSpPr txBox="1">
            <a:spLocks noChangeArrowheads="1"/>
          </p:cNvSpPr>
          <p:nvPr/>
        </p:nvSpPr>
        <p:spPr bwMode="auto">
          <a:xfrm>
            <a:off x="5929532" y="1163703"/>
            <a:ext cx="373379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B0F0"/>
                </a:solidFill>
                <a:latin typeface="Calibri" pitchFamily="34" charset="0"/>
              </a:rPr>
              <a:t>Realgymnasium</a:t>
            </a:r>
          </a:p>
          <a:p>
            <a:pPr algn="ctr"/>
            <a:r>
              <a:rPr lang="de-DE" b="1" dirty="0">
                <a:solidFill>
                  <a:prstClr val="black"/>
                </a:solidFill>
                <a:latin typeface="Calibri" pitchFamily="34" charset="0"/>
              </a:rPr>
              <a:t>mehr Informatik, Technik und Design, </a:t>
            </a:r>
            <a:br>
              <a:rPr lang="de-DE" b="1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de-DE" b="1" dirty="0" err="1">
                <a:solidFill>
                  <a:prstClr val="black"/>
                </a:solidFill>
                <a:latin typeface="Calibri" pitchFamily="34" charset="0"/>
              </a:rPr>
              <a:t>NaWi</a:t>
            </a:r>
            <a:r>
              <a:rPr lang="de-DE" b="1" dirty="0">
                <a:solidFill>
                  <a:prstClr val="black"/>
                </a:solidFill>
                <a:latin typeface="Calibri" pitchFamily="34" charset="0"/>
              </a:rPr>
              <a:t>-Übungen, ACG, AM</a:t>
            </a:r>
          </a:p>
        </p:txBody>
      </p:sp>
      <p:sp>
        <p:nvSpPr>
          <p:cNvPr id="13" name="Pfeil nach unten 12"/>
          <p:cNvSpPr/>
          <p:nvPr/>
        </p:nvSpPr>
        <p:spPr>
          <a:xfrm>
            <a:off x="4505324" y="2076846"/>
            <a:ext cx="484187" cy="487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5244" name="Textfeld 15"/>
          <p:cNvSpPr txBox="1">
            <a:spLocks noChangeArrowheads="1"/>
          </p:cNvSpPr>
          <p:nvPr/>
        </p:nvSpPr>
        <p:spPr bwMode="auto">
          <a:xfrm>
            <a:off x="1766888" y="2511539"/>
            <a:ext cx="1152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 dirty="0">
                <a:solidFill>
                  <a:srgbClr val="7030A0"/>
                </a:solidFill>
                <a:latin typeface="Calibri" pitchFamily="34" charset="0"/>
              </a:rPr>
              <a:t>5. Klasse</a:t>
            </a:r>
          </a:p>
        </p:txBody>
      </p:sp>
      <p:sp>
        <p:nvSpPr>
          <p:cNvPr id="95245" name="Textfeld 16"/>
          <p:cNvSpPr txBox="1">
            <a:spLocks noChangeArrowheads="1"/>
          </p:cNvSpPr>
          <p:nvPr/>
        </p:nvSpPr>
        <p:spPr bwMode="auto">
          <a:xfrm>
            <a:off x="3321689" y="2779896"/>
            <a:ext cx="3024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 dirty="0">
                <a:solidFill>
                  <a:prstClr val="black"/>
                </a:solidFill>
                <a:latin typeface="Calibri" pitchFamily="34" charset="0"/>
              </a:rPr>
              <a:t>Latein /</a:t>
            </a:r>
          </a:p>
          <a:p>
            <a:pPr algn="ctr"/>
            <a:r>
              <a:rPr lang="de-DE" b="1" dirty="0">
                <a:solidFill>
                  <a:prstClr val="black"/>
                </a:solidFill>
                <a:latin typeface="Calibri" pitchFamily="34" charset="0"/>
              </a:rPr>
              <a:t>Französisch oder Spanisch</a:t>
            </a:r>
          </a:p>
        </p:txBody>
      </p:sp>
      <p:sp>
        <p:nvSpPr>
          <p:cNvPr id="95246" name="Textfeld 17"/>
          <p:cNvSpPr txBox="1">
            <a:spLocks noChangeArrowheads="1"/>
          </p:cNvSpPr>
          <p:nvPr/>
        </p:nvSpPr>
        <p:spPr bwMode="auto">
          <a:xfrm>
            <a:off x="6471116" y="2882530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 dirty="0">
                <a:solidFill>
                  <a:prstClr val="black"/>
                </a:solidFill>
                <a:latin typeface="Calibri" pitchFamily="34" charset="0"/>
              </a:rPr>
              <a:t>Latein, Französisch oder Spanisch</a:t>
            </a:r>
          </a:p>
        </p:txBody>
      </p:sp>
      <p:sp>
        <p:nvSpPr>
          <p:cNvPr id="19" name="Pfeil nach unten 18"/>
          <p:cNvSpPr/>
          <p:nvPr/>
        </p:nvSpPr>
        <p:spPr>
          <a:xfrm>
            <a:off x="7698474" y="2076846"/>
            <a:ext cx="484187" cy="488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5248" name="Textfeld 19"/>
          <p:cNvSpPr txBox="1">
            <a:spLocks noChangeArrowheads="1"/>
          </p:cNvSpPr>
          <p:nvPr/>
        </p:nvSpPr>
        <p:spPr bwMode="auto">
          <a:xfrm>
            <a:off x="1793255" y="3468284"/>
            <a:ext cx="1028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 dirty="0">
                <a:solidFill>
                  <a:srgbClr val="7030A0"/>
                </a:solidFill>
                <a:latin typeface="Calibri" pitchFamily="34" charset="0"/>
              </a:rPr>
              <a:t>6. Klasse</a:t>
            </a:r>
          </a:p>
        </p:txBody>
      </p:sp>
      <p:sp>
        <p:nvSpPr>
          <p:cNvPr id="21" name="Pfeil nach unten 20"/>
          <p:cNvSpPr/>
          <p:nvPr/>
        </p:nvSpPr>
        <p:spPr>
          <a:xfrm>
            <a:off x="4505324" y="3665211"/>
            <a:ext cx="485775" cy="816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23" name="Pfeil nach unten 22"/>
          <p:cNvSpPr/>
          <p:nvPr/>
        </p:nvSpPr>
        <p:spPr>
          <a:xfrm>
            <a:off x="7697679" y="3628348"/>
            <a:ext cx="485775" cy="7768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5253" name="Textfeld 24"/>
          <p:cNvSpPr txBox="1">
            <a:spLocks noChangeArrowheads="1"/>
          </p:cNvSpPr>
          <p:nvPr/>
        </p:nvSpPr>
        <p:spPr bwMode="auto">
          <a:xfrm>
            <a:off x="1807368" y="4442045"/>
            <a:ext cx="10715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7030A0"/>
                </a:solidFill>
                <a:latin typeface="Calibri" pitchFamily="34" charset="0"/>
              </a:rPr>
              <a:t>7. Klasse</a:t>
            </a:r>
          </a:p>
        </p:txBody>
      </p:sp>
      <p:sp>
        <p:nvSpPr>
          <p:cNvPr id="95255" name="Textfeld 26"/>
          <p:cNvSpPr txBox="1">
            <a:spLocks noChangeArrowheads="1"/>
          </p:cNvSpPr>
          <p:nvPr/>
        </p:nvSpPr>
        <p:spPr bwMode="auto">
          <a:xfrm>
            <a:off x="2711625" y="5190482"/>
            <a:ext cx="7848871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AC0000"/>
                </a:solidFill>
                <a:latin typeface="Calibri" pitchFamily="34" charset="0"/>
              </a:rPr>
              <a:t>English &amp; Science / Kunst &amp; Kultur / Geopolitik &amp; Wirtschaft / </a:t>
            </a:r>
            <a:r>
              <a:rPr lang="de-DE" sz="1600" b="1" dirty="0" err="1">
                <a:solidFill>
                  <a:srgbClr val="AC0000"/>
                </a:solidFill>
                <a:latin typeface="Calibri" pitchFamily="34" charset="0"/>
              </a:rPr>
              <a:t>NaWi</a:t>
            </a:r>
            <a:r>
              <a:rPr lang="de-DE" sz="1600" b="1" dirty="0">
                <a:solidFill>
                  <a:srgbClr val="AC0000"/>
                </a:solidFill>
                <a:latin typeface="Calibri" pitchFamily="34" charset="0"/>
              </a:rPr>
              <a:t> Übungen (RG)</a:t>
            </a:r>
          </a:p>
        </p:txBody>
      </p:sp>
      <p:sp>
        <p:nvSpPr>
          <p:cNvPr id="28" name="Pfeil nach unten 27"/>
          <p:cNvSpPr/>
          <p:nvPr/>
        </p:nvSpPr>
        <p:spPr>
          <a:xfrm rot="2221717">
            <a:off x="7077009" y="4424419"/>
            <a:ext cx="484187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29" name="Pfeil nach unten 28"/>
          <p:cNvSpPr/>
          <p:nvPr/>
        </p:nvSpPr>
        <p:spPr>
          <a:xfrm rot="19598546">
            <a:off x="8212923" y="4362482"/>
            <a:ext cx="485775" cy="388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5258" name="Textfeld 29"/>
          <p:cNvSpPr txBox="1">
            <a:spLocks noChangeArrowheads="1"/>
          </p:cNvSpPr>
          <p:nvPr/>
        </p:nvSpPr>
        <p:spPr bwMode="auto">
          <a:xfrm>
            <a:off x="1851788" y="5625097"/>
            <a:ext cx="1067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prstClr val="black"/>
                </a:solidFill>
                <a:latin typeface="Calibri" pitchFamily="34" charset="0"/>
              </a:rPr>
              <a:t>8. Klasse</a:t>
            </a:r>
          </a:p>
        </p:txBody>
      </p:sp>
      <p:sp>
        <p:nvSpPr>
          <p:cNvPr id="31" name="Pfeil nach unten 30"/>
          <p:cNvSpPr/>
          <p:nvPr/>
        </p:nvSpPr>
        <p:spPr>
          <a:xfrm rot="19218258">
            <a:off x="5008970" y="5655838"/>
            <a:ext cx="484188" cy="5441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5260" name="Textfeld 31"/>
          <p:cNvSpPr txBox="1">
            <a:spLocks noChangeArrowheads="1"/>
          </p:cNvSpPr>
          <p:nvPr/>
        </p:nvSpPr>
        <p:spPr bwMode="auto">
          <a:xfrm>
            <a:off x="6657117" y="4786825"/>
            <a:ext cx="9620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 dirty="0">
                <a:solidFill>
                  <a:srgbClr val="00B0F0"/>
                </a:solidFill>
                <a:latin typeface="Calibri" pitchFamily="34" charset="0"/>
              </a:rPr>
              <a:t>DG</a:t>
            </a:r>
          </a:p>
        </p:txBody>
      </p:sp>
      <p:sp>
        <p:nvSpPr>
          <p:cNvPr id="95261" name="Textfeld 33"/>
          <p:cNvSpPr txBox="1">
            <a:spLocks noChangeArrowheads="1"/>
          </p:cNvSpPr>
          <p:nvPr/>
        </p:nvSpPr>
        <p:spPr bwMode="auto">
          <a:xfrm>
            <a:off x="8047826" y="4786825"/>
            <a:ext cx="1366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 dirty="0">
                <a:solidFill>
                  <a:srgbClr val="00B0F0"/>
                </a:solidFill>
                <a:latin typeface="Calibri" pitchFamily="34" charset="0"/>
              </a:rPr>
              <a:t>NAWI</a:t>
            </a:r>
          </a:p>
        </p:txBody>
      </p:sp>
      <p:sp>
        <p:nvSpPr>
          <p:cNvPr id="35" name="Pfeil nach unten 34"/>
          <p:cNvSpPr/>
          <p:nvPr/>
        </p:nvSpPr>
        <p:spPr>
          <a:xfrm rot="1843828">
            <a:off x="7032603" y="5635066"/>
            <a:ext cx="484187" cy="5336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5263" name="Textfeld 35"/>
          <p:cNvSpPr txBox="1">
            <a:spLocks noChangeArrowheads="1"/>
          </p:cNvSpPr>
          <p:nvPr/>
        </p:nvSpPr>
        <p:spPr bwMode="auto">
          <a:xfrm>
            <a:off x="5402333" y="6109654"/>
            <a:ext cx="18462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3200" b="1" dirty="0">
                <a:solidFill>
                  <a:srgbClr val="FF0000"/>
                </a:solidFill>
                <a:latin typeface="Calibri" pitchFamily="34" charset="0"/>
              </a:rPr>
              <a:t>Matura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216928" y="2417428"/>
            <a:ext cx="248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7030A0"/>
                </a:solidFill>
                <a:latin typeface="Lucida Sans Unicode"/>
              </a:rPr>
              <a:t>neue Fremdsprache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192993" y="3533441"/>
            <a:ext cx="21102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7030A0"/>
                </a:solidFill>
                <a:latin typeface="Lucida Sans Unicode"/>
              </a:rPr>
              <a:t>Wahlpflichtfächer</a:t>
            </a:r>
          </a:p>
          <a:p>
            <a:pPr algn="ctr"/>
            <a:r>
              <a:rPr lang="de-AT" sz="1600" b="1" dirty="0">
                <a:solidFill>
                  <a:srgbClr val="7030A0"/>
                </a:solidFill>
                <a:latin typeface="Lucida Sans Unicode"/>
              </a:rPr>
              <a:t>4 Stunden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11120" y="4412607"/>
            <a:ext cx="1154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7030A0"/>
                </a:solidFill>
                <a:latin typeface="Lucida Sans Unicode"/>
              </a:rPr>
              <a:t>MU/</a:t>
            </a:r>
            <a:r>
              <a:rPr lang="de-AT" b="1" dirty="0" err="1">
                <a:solidFill>
                  <a:srgbClr val="7030A0"/>
                </a:solidFill>
                <a:latin typeface="Lucida Sans Unicode"/>
              </a:rPr>
              <a:t>KuG</a:t>
            </a:r>
            <a:endParaRPr lang="de-AT" b="1" dirty="0">
              <a:solidFill>
                <a:srgbClr val="7030A0"/>
              </a:solidFill>
              <a:latin typeface="Lucida Sans Unicode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3780502-E4FB-4033-AE25-BC58EB798564}"/>
              </a:ext>
            </a:extLst>
          </p:cNvPr>
          <p:cNvSpPr txBox="1"/>
          <p:nvPr/>
        </p:nvSpPr>
        <p:spPr>
          <a:xfrm>
            <a:off x="8281633" y="3545488"/>
            <a:ext cx="227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de-DE" altLang="de-DE" b="1" dirty="0">
                <a:solidFill>
                  <a:srgbClr val="FF0BBF"/>
                </a:solidFill>
                <a:latin typeface="Calibri" panose="020F0502020204030204" pitchFamily="34" charset="0"/>
              </a:rPr>
              <a:t>Informations- und Projektmanagement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4CFDC111-D324-4E52-B210-1F3998956C87}"/>
              </a:ext>
            </a:extLst>
          </p:cNvPr>
          <p:cNvSpPr txBox="1">
            <a:spLocks noChangeArrowheads="1"/>
          </p:cNvSpPr>
          <p:nvPr/>
        </p:nvSpPr>
        <p:spPr>
          <a:xfrm>
            <a:off x="5023637" y="210041"/>
            <a:ext cx="2279600" cy="378953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4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lt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de-DE" altLang="de-DE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Wahlmöglichkeiten</a:t>
            </a:r>
          </a:p>
        </p:txBody>
      </p:sp>
    </p:spTree>
    <p:extLst>
      <p:ext uri="{BB962C8B-B14F-4D97-AF65-F5344CB8AC3E}">
        <p14:creationId xmlns:p14="http://schemas.microsoft.com/office/powerpoint/2010/main" val="275332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5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5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5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5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5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5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5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5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5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5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95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5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5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5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5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5237" grpId="0"/>
      <p:bldP spid="95238" grpId="0"/>
      <p:bldP spid="95239" grpId="0"/>
      <p:bldP spid="13" grpId="0" animBg="1"/>
      <p:bldP spid="95244" grpId="0"/>
      <p:bldP spid="95245" grpId="0"/>
      <p:bldP spid="95246" grpId="0"/>
      <p:bldP spid="19" grpId="0" animBg="1"/>
      <p:bldP spid="95248" grpId="0"/>
      <p:bldP spid="21" grpId="0" animBg="1"/>
      <p:bldP spid="23" grpId="0" animBg="1"/>
      <p:bldP spid="95253" grpId="0"/>
      <p:bldP spid="95255" grpId="0" animBg="1"/>
      <p:bldP spid="28" grpId="0" animBg="1"/>
      <p:bldP spid="29" grpId="0" animBg="1"/>
      <p:bldP spid="95258" grpId="0"/>
      <p:bldP spid="31" grpId="0" animBg="1"/>
      <p:bldP spid="95260" grpId="0"/>
      <p:bldP spid="95261" grpId="0"/>
      <p:bldP spid="35" grpId="0" animBg="1"/>
      <p:bldP spid="95263" grpId="0"/>
      <p:bldP spid="2" grpId="0"/>
      <p:bldP spid="4" grpId="0"/>
      <p:bldP spid="5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617E677-4C15-4003-B1AB-C3166B82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1484784"/>
            <a:ext cx="10115550" cy="4968552"/>
          </a:xfrm>
        </p:spPr>
        <p:txBody>
          <a:bodyPr>
            <a:normAutofit/>
          </a:bodyPr>
          <a:lstStyle/>
          <a:p>
            <a:pPr marL="625475" indent="-625475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altLang="de-DE" sz="2600" dirty="0">
                <a:latin typeface="Arial" panose="020B0604020202020204" pitchFamily="34" charset="0"/>
                <a:cs typeface="Arial" panose="020B0604020202020204" pitchFamily="34" charset="0"/>
              </a:rPr>
              <a:t>sicheres Auftreten und Präsentieren</a:t>
            </a:r>
          </a:p>
          <a:p>
            <a:pPr marL="625475" indent="-625475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de-AT" altLang="de-DE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625475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altLang="de-DE" sz="2600" dirty="0">
                <a:latin typeface="Arial" panose="020B0604020202020204" pitchFamily="34" charset="0"/>
                <a:cs typeface="Arial" panose="020B0604020202020204" pitchFamily="34" charset="0"/>
              </a:rPr>
              <a:t>flexible und mobile Lebens- und Berufseinstellung aufbauend auf hoher sozialer Kompetenz</a:t>
            </a:r>
            <a:br>
              <a:rPr lang="de-AT" altLang="de-DE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AT" altLang="de-DE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625475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de-AT" altLang="de-DE" sz="2600" dirty="0">
                <a:latin typeface="Arial" panose="020B0604020202020204" pitchFamily="34" charset="0"/>
                <a:cs typeface="Arial" panose="020B0604020202020204" pitchFamily="34" charset="0"/>
              </a:rPr>
              <a:t>Studierfähigkeit an allen Universitäten und Fachhochschulen</a:t>
            </a:r>
          </a:p>
          <a:p>
            <a:pPr marL="0" indent="0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endParaRPr lang="de-AT" alt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Hohe Wertschätzung der Allgemeinbildung bei 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Arbeitgeber:innen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aus allen Wirtschaftsbranchen!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de-A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375" y="265113"/>
            <a:ext cx="7822334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Oberstufe bereitet vor…</a:t>
            </a:r>
          </a:p>
        </p:txBody>
      </p:sp>
    </p:spTree>
    <p:extLst>
      <p:ext uri="{BB962C8B-B14F-4D97-AF65-F5344CB8AC3E}">
        <p14:creationId xmlns:p14="http://schemas.microsoft.com/office/powerpoint/2010/main" val="41303148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617E677-4C15-4003-B1AB-C3166B82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625" y="1988840"/>
            <a:ext cx="9039004" cy="2592288"/>
          </a:xfrm>
        </p:spPr>
        <p:txBody>
          <a:bodyPr/>
          <a:lstStyle/>
          <a:p>
            <a:pPr marL="625475" lvl="1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SzPct val="68000"/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Oberstufe schließt nahtlos an die  Unterstufe an - positives Zeugnis der 4. Klasse</a:t>
            </a:r>
          </a:p>
          <a:p>
            <a:pPr marL="625475" lvl="1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SzPct val="68000"/>
              <a:buFont typeface="Wingdings" panose="05000000000000000000" pitchFamily="2" charset="2"/>
              <a:buChar char="ü"/>
              <a:defRPr/>
            </a:pPr>
            <a:endParaRPr lang="de-A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lvl="1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SzPct val="68000"/>
              <a:buFont typeface="Wingdings" panose="05000000000000000000" pitchFamily="2" charset="2"/>
              <a:buChar char="ü"/>
              <a:defRPr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Keine Anmeldung erforderlich</a:t>
            </a:r>
          </a:p>
          <a:p>
            <a:pPr marL="625475" indent="-625475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de-A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2425" y="246063"/>
            <a:ext cx="8724900" cy="922114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kommt man in die Oberstufe am KLG?</a:t>
            </a:r>
          </a:p>
        </p:txBody>
      </p:sp>
    </p:spTree>
    <p:extLst>
      <p:ext uri="{BB962C8B-B14F-4D97-AF65-F5344CB8AC3E}">
        <p14:creationId xmlns:p14="http://schemas.microsoft.com/office/powerpoint/2010/main" val="37360655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08091" y="1299462"/>
            <a:ext cx="4175819" cy="331311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de-DE" altLang="de-DE" b="1" dirty="0">
                <a:solidFill>
                  <a:srgbClr val="008000"/>
                </a:solidFill>
                <a:latin typeface="Lucida Calligraphy" pitchFamily="66" charset="0"/>
              </a:rPr>
              <a:t>Alles Gute </a:t>
            </a:r>
          </a:p>
          <a:p>
            <a:pPr algn="ctr">
              <a:buFont typeface="Wingdings" pitchFamily="2" charset="2"/>
              <a:buNone/>
            </a:pPr>
            <a:r>
              <a:rPr lang="de-DE" altLang="de-DE" b="1" dirty="0">
                <a:solidFill>
                  <a:srgbClr val="008000"/>
                </a:solidFill>
                <a:latin typeface="Lucida Calligraphy" pitchFamily="66" charset="0"/>
              </a:rPr>
              <a:t>für </a:t>
            </a:r>
          </a:p>
          <a:p>
            <a:pPr algn="ctr">
              <a:buFont typeface="Wingdings" pitchFamily="2" charset="2"/>
              <a:buNone/>
            </a:pPr>
            <a:r>
              <a:rPr lang="de-DE" altLang="de-DE" b="1" dirty="0">
                <a:solidFill>
                  <a:srgbClr val="008000"/>
                </a:solidFill>
                <a:latin typeface="Lucida Calligraphy" pitchFamily="66" charset="0"/>
              </a:rPr>
              <a:t>die </a:t>
            </a:r>
          </a:p>
          <a:p>
            <a:pPr algn="ctr">
              <a:buFont typeface="Wingdings" pitchFamily="2" charset="2"/>
              <a:buNone/>
            </a:pPr>
            <a:r>
              <a:rPr lang="de-DE" altLang="de-DE" sz="4800" b="1" dirty="0">
                <a:solidFill>
                  <a:srgbClr val="008000"/>
                </a:solidFill>
                <a:latin typeface="Lucida Calligraphy" pitchFamily="66" charset="0"/>
              </a:rPr>
              <a:t>Zukunft</a:t>
            </a:r>
            <a:r>
              <a:rPr lang="de-DE" altLang="de-DE" b="1" dirty="0">
                <a:solidFill>
                  <a:srgbClr val="008000"/>
                </a:solidFill>
                <a:latin typeface="Lucida Calligraphy" pitchFamily="66" charset="0"/>
              </a:rPr>
              <a:t> !!!</a:t>
            </a:r>
          </a:p>
        </p:txBody>
      </p:sp>
      <p:pic>
        <p:nvPicPr>
          <p:cNvPr id="92162" name="Picture 5"/>
          <p:cNvPicPr>
            <a:picLocks noChangeAspect="1" noChangeArrowheads="1"/>
          </p:cNvPicPr>
          <p:nvPr/>
        </p:nvPicPr>
        <p:blipFill rotWithShape="1">
          <a:blip r:embed="rId2"/>
          <a:srcRect l="24125"/>
          <a:stretch/>
        </p:blipFill>
        <p:spPr bwMode="auto">
          <a:xfrm>
            <a:off x="3503711" y="3680526"/>
            <a:ext cx="611889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Textfeld 3"/>
          <p:cNvSpPr txBox="1">
            <a:spLocks noChangeArrowheads="1"/>
          </p:cNvSpPr>
          <p:nvPr/>
        </p:nvSpPr>
        <p:spPr bwMode="auto">
          <a:xfrm>
            <a:off x="5231401" y="5373872"/>
            <a:ext cx="17291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AT" altLang="de-DE" b="1" dirty="0">
                <a:solidFill>
                  <a:srgbClr val="00AC00"/>
                </a:solidFill>
                <a:latin typeface="Lucida Sans Unicode"/>
              </a:rPr>
              <a:t>www.klg.or.at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6FB4DDE3-6775-470D-A6BF-7A22EF3901BA}"/>
              </a:ext>
            </a:extLst>
          </p:cNvPr>
          <p:cNvSpPr txBox="1">
            <a:spLocks noChangeArrowheads="1"/>
          </p:cNvSpPr>
          <p:nvPr/>
        </p:nvSpPr>
        <p:spPr>
          <a:xfrm>
            <a:off x="324721" y="287231"/>
            <a:ext cx="5771279" cy="682378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lt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de-DE" altLang="de-DE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Fächerkürzel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977D6A0-02FA-49E0-B38B-88B1E43E95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255105"/>
              </p:ext>
            </p:extLst>
          </p:nvPr>
        </p:nvGraphicFramePr>
        <p:xfrm>
          <a:off x="1219200" y="1265382"/>
          <a:ext cx="9485745" cy="4747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8896">
                  <a:extLst>
                    <a:ext uri="{9D8B030D-6E8A-4147-A177-3AD203B41FA5}">
                      <a16:colId xmlns:a16="http://schemas.microsoft.com/office/drawing/2014/main" val="3474246516"/>
                    </a:ext>
                  </a:extLst>
                </a:gridCol>
                <a:gridCol w="7066849">
                  <a:extLst>
                    <a:ext uri="{9D8B030D-6E8A-4147-A177-3AD203B41FA5}">
                      <a16:colId xmlns:a16="http://schemas.microsoft.com/office/drawing/2014/main" val="1732544780"/>
                    </a:ext>
                  </a:extLst>
                </a:gridCol>
              </a:tblGrid>
              <a:tr h="474749">
                <a:tc>
                  <a:txBody>
                    <a:bodyPr/>
                    <a:lstStyle/>
                    <a:p>
                      <a:r>
                        <a:rPr lang="de-DE" dirty="0"/>
                        <a:t>Fachkürzel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Fachname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12652"/>
                  </a:ext>
                </a:extLst>
              </a:tr>
              <a:tr h="474749">
                <a:tc>
                  <a:txBody>
                    <a:bodyPr/>
                    <a:lstStyle/>
                    <a:p>
                      <a:r>
                        <a:rPr lang="de-DE" dirty="0"/>
                        <a:t>ACG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Angewandte computerunterstützte Geometrie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453529"/>
                  </a:ext>
                </a:extLst>
              </a:tr>
              <a:tr h="474749">
                <a:tc>
                  <a:txBody>
                    <a:bodyPr/>
                    <a:lstStyle/>
                    <a:p>
                      <a:r>
                        <a:rPr lang="de-DE" dirty="0"/>
                        <a:t>AM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Angewandte Mathematik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782311"/>
                  </a:ext>
                </a:extLst>
              </a:tr>
              <a:tr h="474749">
                <a:tc>
                  <a:txBody>
                    <a:bodyPr/>
                    <a:lstStyle/>
                    <a:p>
                      <a:r>
                        <a:rPr lang="de-DE" dirty="0" err="1"/>
                        <a:t>KuG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Kunst und Gestaltung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447473"/>
                  </a:ext>
                </a:extLst>
              </a:tr>
              <a:tr h="474749">
                <a:tc>
                  <a:txBody>
                    <a:bodyPr/>
                    <a:lstStyle/>
                    <a:p>
                      <a:r>
                        <a:rPr lang="de-DE" dirty="0"/>
                        <a:t>DG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Darstellende Geometrie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83456"/>
                  </a:ext>
                </a:extLst>
              </a:tr>
              <a:tr h="474749">
                <a:tc>
                  <a:txBody>
                    <a:bodyPr/>
                    <a:lstStyle/>
                    <a:p>
                      <a:r>
                        <a:rPr lang="de-DE" dirty="0"/>
                        <a:t>F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Französisch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796927"/>
                  </a:ext>
                </a:extLst>
              </a:tr>
              <a:tr h="474749">
                <a:tc>
                  <a:txBody>
                    <a:bodyPr/>
                    <a:lstStyle/>
                    <a:p>
                      <a:r>
                        <a:rPr lang="de-DE" dirty="0"/>
                        <a:t>L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Latein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875921"/>
                  </a:ext>
                </a:extLst>
              </a:tr>
              <a:tr h="474749">
                <a:tc>
                  <a:txBody>
                    <a:bodyPr/>
                    <a:lstStyle/>
                    <a:p>
                      <a:r>
                        <a:rPr lang="de-DE" dirty="0"/>
                        <a:t>MU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Musik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038707"/>
                  </a:ext>
                </a:extLst>
              </a:tr>
              <a:tr h="474749">
                <a:tc>
                  <a:txBody>
                    <a:bodyPr/>
                    <a:lstStyle/>
                    <a:p>
                      <a:r>
                        <a:rPr lang="de-DE" dirty="0" err="1"/>
                        <a:t>NaWi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Naturwissenschaftliche Übungen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115845"/>
                  </a:ext>
                </a:extLst>
              </a:tr>
              <a:tr h="474749">
                <a:tc>
                  <a:txBody>
                    <a:bodyPr/>
                    <a:lstStyle/>
                    <a:p>
                      <a:r>
                        <a:rPr lang="de-DE" dirty="0" err="1"/>
                        <a:t>Spa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Spanisch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816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679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4763" y="182275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Besonderheiten am KLG I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61CA30D-6E8F-4B27-B56E-3582958A0E64}"/>
              </a:ext>
            </a:extLst>
          </p:cNvPr>
          <p:cNvSpPr/>
          <p:nvPr/>
        </p:nvSpPr>
        <p:spPr>
          <a:xfrm>
            <a:off x="766618" y="1360653"/>
            <a:ext cx="1098203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25000"/>
              </a:spcAft>
              <a:buClr>
                <a:srgbClr val="98C723">
                  <a:lumMod val="75000"/>
                </a:srgbClr>
              </a:buClr>
              <a:buSzPct val="68000"/>
              <a:defRPr/>
            </a:pP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6. Klasse: </a:t>
            </a:r>
          </a:p>
          <a:p>
            <a:pPr marL="1082675" lvl="1" indent="-625475">
              <a:spcBef>
                <a:spcPct val="0"/>
              </a:spcBef>
              <a:spcAft>
                <a:spcPct val="25000"/>
              </a:spcAft>
              <a:buClr>
                <a:srgbClr val="98C723">
                  <a:lumMod val="75000"/>
                </a:srgbClr>
              </a:buClr>
              <a:buSzPct val="68000"/>
              <a:buFont typeface="Wingdings" panose="05000000000000000000" pitchFamily="2" charset="2"/>
              <a:buChar char="ü"/>
              <a:defRPr/>
            </a:pP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Informations- und Projektmanagement (RG)</a:t>
            </a:r>
          </a:p>
          <a:p>
            <a:pPr marL="1082675" lvl="1" indent="-625475">
              <a:spcBef>
                <a:spcPct val="0"/>
              </a:spcBef>
              <a:spcAft>
                <a:spcPct val="25000"/>
              </a:spcAft>
              <a:buClr>
                <a:srgbClr val="98C723">
                  <a:lumMod val="75000"/>
                </a:srgbClr>
              </a:buClr>
              <a:buSzPct val="68000"/>
              <a:buFont typeface="Wingdings" panose="05000000000000000000" pitchFamily="2" charset="2"/>
              <a:buChar char="ü"/>
              <a:defRPr/>
            </a:pPr>
            <a: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de-AT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inführung</a:t>
            </a: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das wissenschaftliche Arbeiten</a:t>
            </a:r>
          </a:p>
          <a:p>
            <a:pPr>
              <a:spcBef>
                <a:spcPct val="0"/>
              </a:spcBef>
              <a:spcAft>
                <a:spcPct val="25000"/>
              </a:spcAft>
              <a:buClr>
                <a:srgbClr val="98C723">
                  <a:lumMod val="75000"/>
                </a:srgbClr>
              </a:buClr>
              <a:buSzPct val="68000"/>
              <a:defRPr/>
            </a:pPr>
            <a:endParaRPr lang="de-AT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spcAft>
                <a:spcPct val="25000"/>
              </a:spcAft>
              <a:buClr>
                <a:srgbClr val="98C723">
                  <a:lumMod val="75000"/>
                </a:srgbClr>
              </a:buClr>
              <a:buSzPct val="68000"/>
              <a:defRPr/>
            </a:pP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6./7. Klasse: </a:t>
            </a:r>
          </a:p>
          <a:p>
            <a:pPr marL="1082675" lvl="1" indent="-625475">
              <a:spcBef>
                <a:spcPct val="0"/>
              </a:spcBef>
              <a:spcAft>
                <a:spcPct val="25000"/>
              </a:spcAft>
              <a:buClr>
                <a:srgbClr val="98C723">
                  <a:lumMod val="75000"/>
                </a:srgbClr>
              </a:buClr>
              <a:buSzPct val="68000"/>
              <a:buFont typeface="Wingdings" panose="05000000000000000000" pitchFamily="2" charset="2"/>
              <a:buChar char="ü"/>
              <a:defRPr/>
            </a:pP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Schwerpunktsetzung durch </a:t>
            </a:r>
            <a:r>
              <a:rPr lang="de-A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schulautonome Wahlpflichtgegenstände</a:t>
            </a: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</a:p>
          <a:p>
            <a:pPr lvl="1">
              <a:spcBef>
                <a:spcPct val="0"/>
              </a:spcBef>
              <a:spcAft>
                <a:spcPct val="25000"/>
              </a:spcAft>
              <a:buClr>
                <a:srgbClr val="98C723">
                  <a:lumMod val="75000"/>
                </a:srgbClr>
              </a:buClr>
              <a:buSzPct val="68000"/>
              <a:defRPr/>
            </a:pP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Gesundheitslehre, Rhetorik, Theorie des Sports, Practice IT,</a:t>
            </a:r>
          </a:p>
          <a:p>
            <a:pPr lvl="1">
              <a:spcBef>
                <a:spcPct val="0"/>
              </a:spcBef>
              <a:spcAft>
                <a:spcPct val="25000"/>
              </a:spcAft>
              <a:buClr>
                <a:srgbClr val="98C723">
                  <a:lumMod val="75000"/>
                </a:srgbClr>
              </a:buClr>
              <a:buSzPct val="68000"/>
              <a:defRPr/>
            </a:pP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	Gesundheit und Soziales, Film und Literatur</a:t>
            </a:r>
          </a:p>
        </p:txBody>
      </p:sp>
    </p:spTree>
    <p:extLst>
      <p:ext uri="{BB962C8B-B14F-4D97-AF65-F5344CB8AC3E}">
        <p14:creationId xmlns:p14="http://schemas.microsoft.com/office/powerpoint/2010/main" val="229410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E41D7-AFA2-4B69-9F22-1335CAECB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4763" y="182275"/>
            <a:ext cx="7067128" cy="706090"/>
          </a:xfrm>
          <a:effectLst>
            <a:outerShdw blurRad="50800" dist="381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Besonderheiten am KLG II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61CA30D-6E8F-4B27-B56E-3582958A0E64}"/>
              </a:ext>
            </a:extLst>
          </p:cNvPr>
          <p:cNvSpPr/>
          <p:nvPr/>
        </p:nvSpPr>
        <p:spPr>
          <a:xfrm>
            <a:off x="738909" y="1443841"/>
            <a:ext cx="105348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25000"/>
              </a:spcAft>
              <a:buClr>
                <a:srgbClr val="98C723">
                  <a:lumMod val="75000"/>
                </a:srgbClr>
              </a:buClr>
              <a:buSzPct val="68000"/>
              <a:defRPr/>
            </a:pP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7. / 8. Klasse: </a:t>
            </a:r>
          </a:p>
          <a:p>
            <a:pPr marL="1082675" lvl="1" indent="-625475">
              <a:spcBef>
                <a:spcPct val="0"/>
              </a:spcBef>
              <a:spcAft>
                <a:spcPct val="25000"/>
              </a:spcAft>
              <a:buClr>
                <a:srgbClr val="98C723">
                  <a:lumMod val="75000"/>
                </a:srgbClr>
              </a:buClr>
              <a:buSzPct val="68000"/>
              <a:buFont typeface="Wingdings" panose="05000000000000000000" pitchFamily="2" charset="2"/>
              <a:buChar char="ü"/>
              <a:defRPr/>
            </a:pP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Vertiefungsmöglichkeiten durch </a:t>
            </a:r>
            <a:r>
              <a:rPr lang="de-A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alternative Pflichtgegenstände</a:t>
            </a: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</a:p>
          <a:p>
            <a:pPr marL="457200" lvl="2">
              <a:spcBef>
                <a:spcPct val="0"/>
              </a:spcBef>
              <a:spcAft>
                <a:spcPct val="25000"/>
              </a:spcAft>
              <a:buClr>
                <a:srgbClr val="98C723">
                  <a:lumMod val="75000"/>
                </a:srgbClr>
              </a:buClr>
              <a:buSzPct val="68000"/>
              <a:defRPr/>
            </a:pP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English &amp; Science, Geopolitik &amp; Wirtschaft, </a:t>
            </a:r>
            <a:b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	Kunst &amp; Kultur, </a:t>
            </a:r>
            <a:r>
              <a:rPr lang="de-AT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NaWi</a:t>
            </a: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-Übungen (RG)</a:t>
            </a:r>
          </a:p>
          <a:p>
            <a:pPr marL="457200" lvl="2">
              <a:spcBef>
                <a:spcPct val="0"/>
              </a:spcBef>
              <a:spcAft>
                <a:spcPct val="25000"/>
              </a:spcAft>
              <a:buClr>
                <a:srgbClr val="98C723">
                  <a:lumMod val="75000"/>
                </a:srgbClr>
              </a:buClr>
              <a:buSzPct val="68000"/>
              <a:defRPr/>
            </a:pPr>
            <a:endParaRPr lang="de-AT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>
              <a:spcBef>
                <a:spcPct val="0"/>
              </a:spcBef>
              <a:spcAft>
                <a:spcPct val="25000"/>
              </a:spcAft>
              <a:buClr>
                <a:srgbClr val="98C723">
                  <a:lumMod val="75000"/>
                </a:srgbClr>
              </a:buClr>
              <a:buSzPct val="68000"/>
              <a:defRPr/>
            </a:pP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8. Klasse:</a:t>
            </a:r>
          </a:p>
          <a:p>
            <a:pPr marL="1082675" lvl="2" indent="-625475">
              <a:spcBef>
                <a:spcPct val="0"/>
              </a:spcBef>
              <a:spcAft>
                <a:spcPct val="25000"/>
              </a:spcAft>
              <a:buClr>
                <a:srgbClr val="98C723">
                  <a:lumMod val="75000"/>
                </a:srgbClr>
              </a:buClr>
              <a:buSzPct val="68000"/>
              <a:buFont typeface="Wingdings" panose="05000000000000000000" pitchFamily="2" charset="2"/>
              <a:buChar char="ü"/>
              <a:defRPr/>
            </a:pP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Präsentationstechnik</a:t>
            </a:r>
          </a:p>
          <a:p>
            <a:pPr marL="1082675" lvl="2" indent="-625475">
              <a:spcBef>
                <a:spcPct val="0"/>
              </a:spcBef>
              <a:spcAft>
                <a:spcPct val="25000"/>
              </a:spcAft>
              <a:buClr>
                <a:srgbClr val="98C723">
                  <a:lumMod val="75000"/>
                </a:srgbClr>
              </a:buClr>
              <a:buSzPct val="68000"/>
              <a:buFont typeface="Wingdings" panose="05000000000000000000" pitchFamily="2" charset="2"/>
              <a:buChar char="ü"/>
              <a:defRPr/>
            </a:pPr>
            <a:r>
              <a:rPr lang="de-A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Vorgezogene Teilreifeprüfung </a:t>
            </a:r>
            <a:r>
              <a:rPr lang="de-A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zu Beginn der 8. Klasse in mehreren mündlichen Prüfungsgebieten möglich</a:t>
            </a:r>
          </a:p>
        </p:txBody>
      </p:sp>
    </p:spTree>
    <p:extLst>
      <p:ext uri="{BB962C8B-B14F-4D97-AF65-F5344CB8AC3E}">
        <p14:creationId xmlns:p14="http://schemas.microsoft.com/office/powerpoint/2010/main" val="3880068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9FA09C9-4E17-4B04-968A-7F52ECD9D18C}"/>
              </a:ext>
            </a:extLst>
          </p:cNvPr>
          <p:cNvSpPr/>
          <p:nvPr/>
        </p:nvSpPr>
        <p:spPr>
          <a:xfrm rot="20524970">
            <a:off x="2883105" y="2179928"/>
            <a:ext cx="632204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AT" sz="8000" b="1" dirty="0">
                <a:ln w="12700">
                  <a:solidFill>
                    <a:srgbClr val="595959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595959"/>
                  </a:fgClr>
                  <a:bgClr>
                    <a:srgbClr val="595959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95959">
                      <a:lumMod val="75000"/>
                    </a:srgbClr>
                  </a:outerShdw>
                </a:effectLst>
                <a:latin typeface="Lucida Sans Unicode"/>
              </a:rPr>
              <a:t>Sprache und Bildung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70D62B3-8227-4889-96D6-43E31B14C7E2}"/>
              </a:ext>
            </a:extLst>
          </p:cNvPr>
          <p:cNvSpPr txBox="1"/>
          <p:nvPr/>
        </p:nvSpPr>
        <p:spPr>
          <a:xfrm rot="20610841">
            <a:off x="2342846" y="51340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Latein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B2C7E95-9A85-402D-A543-EA5CB3C04879}"/>
              </a:ext>
            </a:extLst>
          </p:cNvPr>
          <p:cNvSpPr txBox="1"/>
          <p:nvPr/>
        </p:nvSpPr>
        <p:spPr>
          <a:xfrm rot="20915317">
            <a:off x="7748550" y="4217547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Psychologie und Philosophie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0C9A93-357A-4B81-92F7-3373AB5AECB5}"/>
              </a:ext>
            </a:extLst>
          </p:cNvPr>
          <p:cNvSpPr txBox="1"/>
          <p:nvPr/>
        </p:nvSpPr>
        <p:spPr>
          <a:xfrm rot="20473263">
            <a:off x="1523071" y="21571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Englisch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730F51B-2829-4780-B175-7B2222B91D46}"/>
              </a:ext>
            </a:extLst>
          </p:cNvPr>
          <p:cNvSpPr txBox="1"/>
          <p:nvPr/>
        </p:nvSpPr>
        <p:spPr>
          <a:xfrm rot="20016054">
            <a:off x="2295218" y="4687429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Spanisch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34B5B52-7435-4F25-8FC4-B1DFC1B144C6}"/>
              </a:ext>
            </a:extLst>
          </p:cNvPr>
          <p:cNvSpPr txBox="1"/>
          <p:nvPr/>
        </p:nvSpPr>
        <p:spPr>
          <a:xfrm rot="21143563">
            <a:off x="4692304" y="95671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Französisch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F0C7D43-9BE1-4DC9-9404-F95C3541F577}"/>
              </a:ext>
            </a:extLst>
          </p:cNvPr>
          <p:cNvSpPr txBox="1"/>
          <p:nvPr/>
        </p:nvSpPr>
        <p:spPr>
          <a:xfrm rot="379522">
            <a:off x="5445069" y="5446417"/>
            <a:ext cx="429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Geschichte und Politische Bildung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13E906A-CE74-49B1-B0F4-BCD7AE75EAC3}"/>
              </a:ext>
            </a:extLst>
          </p:cNvPr>
          <p:cNvSpPr txBox="1"/>
          <p:nvPr/>
        </p:nvSpPr>
        <p:spPr>
          <a:xfrm rot="1984363">
            <a:off x="6907331" y="830738"/>
            <a:ext cx="168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Deutsch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BF41486-1306-4F6C-AC5D-C978977947B2}"/>
              </a:ext>
            </a:extLst>
          </p:cNvPr>
          <p:cNvSpPr txBox="1"/>
          <p:nvPr/>
        </p:nvSpPr>
        <p:spPr>
          <a:xfrm rot="1167352">
            <a:off x="9540144" y="2929457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Italienisch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B21246A-5F4F-44B6-982C-8E7D484058B4}"/>
              </a:ext>
            </a:extLst>
          </p:cNvPr>
          <p:cNvSpPr txBox="1"/>
          <p:nvPr/>
        </p:nvSpPr>
        <p:spPr>
          <a:xfrm rot="2086813">
            <a:off x="773928" y="4122493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Lucida Sans Unicode"/>
              </a:rPr>
              <a:t>Russisch</a:t>
            </a:r>
          </a:p>
        </p:txBody>
      </p:sp>
    </p:spTree>
    <p:extLst>
      <p:ext uri="{BB962C8B-B14F-4D97-AF65-F5344CB8AC3E}">
        <p14:creationId xmlns:p14="http://schemas.microsoft.com/office/powerpoint/2010/main" val="13734479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imos">
  <a:themeElements>
    <a:clrScheme name="Benutzerdefiniert 21">
      <a:dk1>
        <a:sysClr val="windowText" lastClr="000000"/>
      </a:dk1>
      <a:lt1>
        <a:sysClr val="window" lastClr="FFFFFF"/>
      </a:lt1>
      <a:dk2>
        <a:srgbClr val="595959"/>
      </a:dk2>
      <a:lt2>
        <a:srgbClr val="000000"/>
      </a:lt2>
      <a:accent1>
        <a:srgbClr val="98C723"/>
      </a:accent1>
      <a:accent2>
        <a:srgbClr val="3C9E45"/>
      </a:accent2>
      <a:accent3>
        <a:srgbClr val="DEAE00"/>
      </a:accent3>
      <a:accent4>
        <a:srgbClr val="00B050"/>
      </a:accent4>
      <a:accent5>
        <a:srgbClr val="72951A"/>
      </a:accent5>
      <a:accent6>
        <a:srgbClr val="A98D63"/>
      </a:accent6>
      <a:hlink>
        <a:srgbClr val="294B21"/>
      </a:hlink>
      <a:folHlink>
        <a:srgbClr val="42DA0C"/>
      </a:folHlink>
    </a:clrScheme>
    <a:fontScheme name="Deimo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Deimo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1217</Words>
  <Application>Microsoft Office PowerPoint</Application>
  <PresentationFormat>Breitbild</PresentationFormat>
  <Paragraphs>340</Paragraphs>
  <Slides>52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65" baseType="lpstr">
      <vt:lpstr>Aharoni</vt:lpstr>
      <vt:lpstr>Arial</vt:lpstr>
      <vt:lpstr>Broadway</vt:lpstr>
      <vt:lpstr>Calibri</vt:lpstr>
      <vt:lpstr>Ebrima</vt:lpstr>
      <vt:lpstr>Lucida Calligraphy</vt:lpstr>
      <vt:lpstr>Lucida Sans Unicode</vt:lpstr>
      <vt:lpstr>Symbol</vt:lpstr>
      <vt:lpstr>Verdana</vt:lpstr>
      <vt:lpstr>Wingdings</vt:lpstr>
      <vt:lpstr>Wingdings 2</vt:lpstr>
      <vt:lpstr>Wingdings 3</vt:lpstr>
      <vt:lpstr>Deimos</vt:lpstr>
      <vt:lpstr>Die Oberstufe am Konrad Lorenz Gymnasium</vt:lpstr>
      <vt:lpstr>Zentrale Aufgaben des Gymnasiums</vt:lpstr>
      <vt:lpstr>Unser Ziel…</vt:lpstr>
      <vt:lpstr>Fächerkanon</vt:lpstr>
      <vt:lpstr>PowerPoint-Präsentation</vt:lpstr>
      <vt:lpstr>PowerPoint-Präsentation</vt:lpstr>
      <vt:lpstr>Besonderheiten am KLG I</vt:lpstr>
      <vt:lpstr>Besonderheiten am KLG II</vt:lpstr>
      <vt:lpstr>PowerPoint-Präsentation</vt:lpstr>
      <vt:lpstr>Humanistische Fächer</vt:lpstr>
      <vt:lpstr>Kommunikationsfähigkeit,  kritisches und begründendes Denken</vt:lpstr>
      <vt:lpstr>English and Science</vt:lpstr>
      <vt:lpstr>Sprachreisen und Projekttage</vt:lpstr>
      <vt:lpstr>PowerPoint-Präsentation</vt:lpstr>
      <vt:lpstr>Musischer Bereich</vt:lpstr>
      <vt:lpstr>Darstellendes Spiel</vt:lpstr>
      <vt:lpstr>Kreativer Bereich</vt:lpstr>
      <vt:lpstr>Filmprojekte,  Fotografie und Bildbearbeitung</vt:lpstr>
      <vt:lpstr>PowerPoint-Präsentation</vt:lpstr>
      <vt:lpstr>PowerPoint-Präsentation</vt:lpstr>
      <vt:lpstr>Fachvorträge</vt:lpstr>
      <vt:lpstr>PowerPoint-Präsentation</vt:lpstr>
      <vt:lpstr>Workshops</vt:lpstr>
      <vt:lpstr>Informations- und Projektmanagement</vt:lpstr>
      <vt:lpstr>Darstellende Geometrie</vt:lpstr>
      <vt:lpstr>Naturwissenschaftliche Übungen</vt:lpstr>
      <vt:lpstr>Naturwissenschaftliche Projekttage</vt:lpstr>
      <vt:lpstr>MINT-Gütesiegel</vt:lpstr>
      <vt:lpstr>PowerPoint-Präsentation</vt:lpstr>
      <vt:lpstr>Wirtschaftlicher Bereich</vt:lpstr>
      <vt:lpstr>Politische Bildung</vt:lpstr>
      <vt:lpstr>Geopolitik und Wirtschaft</vt:lpstr>
      <vt:lpstr>PowerPoint-Präsentation</vt:lpstr>
      <vt:lpstr>Schulautonome Wahlpflichtfächer</vt:lpstr>
      <vt:lpstr>Leichtathletik</vt:lpstr>
      <vt:lpstr>Lehrausgänge</vt:lpstr>
      <vt:lpstr>Gesundheitserziehung, Präventionsprojekte</vt:lpstr>
      <vt:lpstr>Sommersportwoche </vt:lpstr>
      <vt:lpstr>PowerPoint-Präsentation</vt:lpstr>
      <vt:lpstr>Tutorensystem</vt:lpstr>
      <vt:lpstr>Jugendrotkreuz ÖJRK</vt:lpstr>
      <vt:lpstr>WPF Gesundheit und Soziales</vt:lpstr>
      <vt:lpstr>Projekt Schulball</vt:lpstr>
      <vt:lpstr>PowerPoint-Präsentation</vt:lpstr>
      <vt:lpstr>Reifeprüfung</vt:lpstr>
      <vt:lpstr>VWA-Präsentationsabend</vt:lpstr>
      <vt:lpstr>Vorbereitung auf Studium und Beruf</vt:lpstr>
      <vt:lpstr>Preise und Auszeichnungen</vt:lpstr>
      <vt:lpstr>Unsere Oberstufe bietet…</vt:lpstr>
      <vt:lpstr>Unsere Oberstufe bereitet vor…</vt:lpstr>
      <vt:lpstr>Wie kommt man in die Oberstufe am KLG?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Zillinger Eva</dc:creator>
  <cp:lastModifiedBy>Gaida Thomas</cp:lastModifiedBy>
  <cp:revision>15</cp:revision>
  <dcterms:created xsi:type="dcterms:W3CDTF">2021-10-19T02:01:15Z</dcterms:created>
  <dcterms:modified xsi:type="dcterms:W3CDTF">2023-10-19T10:09:59Z</dcterms:modified>
</cp:coreProperties>
</file>