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2" r:id="rId12"/>
    <p:sldId id="270" r:id="rId13"/>
    <p:sldId id="271" r:id="rId14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300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4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300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300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064061"/>
            <a:ext cx="9143999" cy="1793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0825" cy="6856730"/>
          </a:xfrm>
          <a:custGeom>
            <a:avLst/>
            <a:gdLst/>
            <a:ahLst/>
            <a:cxnLst/>
            <a:rect l="l" t="t" r="r" b="b"/>
            <a:pathLst>
              <a:path w="9140825" h="6856730">
                <a:moveTo>
                  <a:pt x="0" y="6856476"/>
                </a:moveTo>
                <a:lnTo>
                  <a:pt x="9140825" y="6856476"/>
                </a:lnTo>
                <a:lnTo>
                  <a:pt x="9140825" y="0"/>
                </a:lnTo>
                <a:lnTo>
                  <a:pt x="0" y="0"/>
                </a:lnTo>
                <a:lnTo>
                  <a:pt x="0" y="6856476"/>
                </a:lnTo>
                <a:close/>
              </a:path>
            </a:pathLst>
          </a:custGeom>
          <a:ln w="12700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8175" y="404875"/>
            <a:ext cx="6912483" cy="5252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38175" y="908748"/>
            <a:ext cx="7272655" cy="1728470"/>
          </a:xfrm>
          <a:custGeom>
            <a:avLst/>
            <a:gdLst/>
            <a:ahLst/>
            <a:cxnLst/>
            <a:rect l="l" t="t" r="r" b="b"/>
            <a:pathLst>
              <a:path w="7272655" h="1728470">
                <a:moveTo>
                  <a:pt x="5904484" y="1008075"/>
                </a:moveTo>
                <a:lnTo>
                  <a:pt x="2159762" y="1008075"/>
                </a:lnTo>
                <a:lnTo>
                  <a:pt x="2159762" y="1728152"/>
                </a:lnTo>
                <a:lnTo>
                  <a:pt x="5904484" y="1728152"/>
                </a:lnTo>
                <a:lnTo>
                  <a:pt x="5904484" y="1008075"/>
                </a:lnTo>
                <a:close/>
              </a:path>
              <a:path w="7272655" h="1728470">
                <a:moveTo>
                  <a:pt x="7272655" y="432003"/>
                </a:moveTo>
                <a:lnTo>
                  <a:pt x="5929249" y="432003"/>
                </a:lnTo>
                <a:lnTo>
                  <a:pt x="5929249" y="0"/>
                </a:lnTo>
                <a:lnTo>
                  <a:pt x="3588512" y="0"/>
                </a:lnTo>
                <a:lnTo>
                  <a:pt x="3588512" y="432003"/>
                </a:lnTo>
                <a:lnTo>
                  <a:pt x="0" y="432003"/>
                </a:lnTo>
                <a:lnTo>
                  <a:pt x="0" y="1008062"/>
                </a:lnTo>
                <a:lnTo>
                  <a:pt x="7272655" y="1008062"/>
                </a:lnTo>
                <a:lnTo>
                  <a:pt x="7272655" y="432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064061"/>
            <a:ext cx="9143999" cy="17939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0825" cy="6856730"/>
          </a:xfrm>
          <a:custGeom>
            <a:avLst/>
            <a:gdLst/>
            <a:ahLst/>
            <a:cxnLst/>
            <a:rect l="l" t="t" r="r" b="b"/>
            <a:pathLst>
              <a:path w="9140825" h="6856730">
                <a:moveTo>
                  <a:pt x="0" y="6856476"/>
                </a:moveTo>
                <a:lnTo>
                  <a:pt x="9140825" y="6856476"/>
                </a:lnTo>
                <a:lnTo>
                  <a:pt x="9140825" y="0"/>
                </a:lnTo>
                <a:lnTo>
                  <a:pt x="0" y="0"/>
                </a:lnTo>
                <a:lnTo>
                  <a:pt x="0" y="6856476"/>
                </a:lnTo>
                <a:close/>
              </a:path>
            </a:pathLst>
          </a:custGeom>
          <a:ln w="12700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4032" y="452704"/>
            <a:ext cx="781593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E300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6332" y="1294257"/>
            <a:ext cx="7371334" cy="3417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4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sbildungskompass.a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biz.gaenserndorf@ams.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69482" y="738378"/>
            <a:ext cx="2269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70" dirty="0">
                <a:solidFill>
                  <a:srgbClr val="E3002C"/>
                </a:solidFill>
                <a:latin typeface="Arial"/>
                <a:cs typeface="Arial"/>
              </a:rPr>
              <a:t>Karriere</a:t>
            </a:r>
            <a:r>
              <a:rPr sz="1800" b="1" spc="204" dirty="0">
                <a:solidFill>
                  <a:srgbClr val="E3002C"/>
                </a:solidFill>
                <a:latin typeface="Arial"/>
                <a:cs typeface="Arial"/>
              </a:rPr>
              <a:t>ko</a:t>
            </a:r>
            <a:r>
              <a:rPr sz="1800" b="1" spc="245" dirty="0">
                <a:solidFill>
                  <a:srgbClr val="E3002C"/>
                </a:solidFill>
                <a:latin typeface="Arial"/>
                <a:cs typeface="Arial"/>
              </a:rPr>
              <a:t>mpa</a:t>
            </a:r>
            <a:r>
              <a:rPr sz="1800" b="1" spc="204" dirty="0">
                <a:solidFill>
                  <a:srgbClr val="E3002C"/>
                </a:solidFill>
                <a:latin typeface="Arial"/>
                <a:cs typeface="Arial"/>
              </a:rPr>
              <a:t>s</a:t>
            </a:r>
            <a:r>
              <a:rPr sz="1800" b="1" spc="200" dirty="0">
                <a:solidFill>
                  <a:srgbClr val="E3002C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51275" y="1052449"/>
            <a:ext cx="4681474" cy="593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0066" y="2658313"/>
            <a:ext cx="671068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spc="380" dirty="0"/>
              <a:t>Pflichtschule </a:t>
            </a:r>
            <a:r>
              <a:rPr sz="4000" spc="434" dirty="0"/>
              <a:t>beendet</a:t>
            </a:r>
            <a:r>
              <a:rPr sz="4000" spc="80" dirty="0"/>
              <a:t> </a:t>
            </a:r>
            <a:r>
              <a:rPr sz="4000" spc="265" dirty="0"/>
              <a:t>-</a:t>
            </a:r>
            <a:endParaRPr sz="4000"/>
          </a:p>
          <a:p>
            <a:pPr marL="170815" algn="ctr">
              <a:lnSpc>
                <a:spcPct val="100000"/>
              </a:lnSpc>
            </a:pPr>
            <a:r>
              <a:rPr sz="4000" spc="500" dirty="0"/>
              <a:t>was</a:t>
            </a:r>
            <a:r>
              <a:rPr sz="4000" spc="250" dirty="0"/>
              <a:t> </a:t>
            </a:r>
            <a:r>
              <a:rPr sz="4000" spc="484" dirty="0"/>
              <a:t>nun?</a:t>
            </a:r>
            <a:endParaRPr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65" y="602361"/>
            <a:ext cx="3656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15" dirty="0"/>
              <a:t>Schultypen </a:t>
            </a:r>
            <a:r>
              <a:rPr sz="2800" spc="180" dirty="0"/>
              <a:t>-</a:t>
            </a:r>
            <a:r>
              <a:rPr sz="2800" spc="-35" dirty="0"/>
              <a:t> </a:t>
            </a:r>
            <a:r>
              <a:rPr sz="2800" spc="455" dirty="0"/>
              <a:t>AHS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06272" y="1294257"/>
            <a:ext cx="7156450" cy="41040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398780" indent="-28702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rgbClr val="004F9F"/>
                </a:solidFill>
                <a:latin typeface="Arial"/>
                <a:cs typeface="Arial"/>
              </a:rPr>
              <a:t>Gymnasium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 =&gt; Latein und zweite lebende</a:t>
            </a:r>
            <a:r>
              <a:rPr sz="2000" spc="-14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Fremdsprache  bzw.</a:t>
            </a:r>
            <a:r>
              <a:rPr sz="2000" spc="-2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lang="de-AT" sz="2000" dirty="0">
                <a:solidFill>
                  <a:srgbClr val="004F9F"/>
                </a:solidFill>
                <a:latin typeface="Arial"/>
                <a:cs typeface="Arial"/>
              </a:rPr>
              <a:t>Spanisch oder Französisch</a:t>
            </a:r>
            <a:endParaRPr sz="2000" dirty="0">
              <a:latin typeface="Arial"/>
              <a:cs typeface="Arial"/>
            </a:endParaRPr>
          </a:p>
          <a:p>
            <a:pPr marL="299085" marR="382905" indent="-28702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rgbClr val="004F9F"/>
                </a:solidFill>
                <a:latin typeface="Arial"/>
                <a:cs typeface="Arial"/>
              </a:rPr>
              <a:t>Realgymnasium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=&gt; Latein (bzw. Fortsetzung des  </a:t>
            </a:r>
            <a:r>
              <a:rPr sz="2000" spc="-5" dirty="0">
                <a:solidFill>
                  <a:srgbClr val="004F9F"/>
                </a:solidFill>
                <a:latin typeface="Arial"/>
                <a:cs typeface="Arial"/>
              </a:rPr>
              <a:t>Unterstufen-Lateins),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mehr Mathematik, darstellende  Geometrie, Schwerpunkte in den</a:t>
            </a:r>
            <a:r>
              <a:rPr sz="2000" spc="-12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naturwissenschaftlichen  Fächern</a:t>
            </a:r>
            <a:endParaRPr sz="2000" dirty="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rgbClr val="004F9F"/>
                </a:solidFill>
                <a:latin typeface="Arial"/>
                <a:cs typeface="Arial"/>
              </a:rPr>
              <a:t>Wirtschaftskundliches Realgymnasium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=&gt; Latein oder</a:t>
            </a:r>
            <a:r>
              <a:rPr sz="2000" spc="-16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zweite  lebende Fremdsprache, Haushaltsökonomie und Ernährung,  mehr Psychologie und Philosophie (inkl. Praktikum) sowie  Geographie und</a:t>
            </a:r>
            <a:r>
              <a:rPr sz="2000" spc="-5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Wirtschaftskunde</a:t>
            </a:r>
            <a:endParaRPr sz="2000" dirty="0">
              <a:latin typeface="Arial"/>
              <a:cs typeface="Arial"/>
            </a:endParaRPr>
          </a:p>
          <a:p>
            <a:pPr marL="299085" marR="31750" indent="-28702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b="1" dirty="0">
                <a:solidFill>
                  <a:srgbClr val="004F9F"/>
                </a:solidFill>
                <a:latin typeface="Arial"/>
                <a:cs typeface="Arial"/>
              </a:rPr>
              <a:t>Oberstufenrealgymnasium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 =&gt; zweite lebende</a:t>
            </a:r>
            <a:r>
              <a:rPr sz="2000" spc="-14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Fremdsprache  oder Latein; naturwissenschaftlicher, musischer oder  bildnerischer</a:t>
            </a:r>
            <a:r>
              <a:rPr sz="2000" spc="-4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Schwerpunkt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65" y="602361"/>
            <a:ext cx="806033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AT" sz="2800" spc="315" dirty="0"/>
              <a:t>Weiterbildungsmöglichkeiten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906272" y="1294257"/>
            <a:ext cx="7156450" cy="18729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AT" sz="2000" dirty="0">
                <a:solidFill>
                  <a:srgbClr val="004F9F"/>
                </a:solidFill>
                <a:latin typeface="Arial"/>
                <a:cs typeface="Arial"/>
              </a:rPr>
              <a:t> Kollege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000" b="0" i="0" dirty="0">
                <a:solidFill>
                  <a:srgbClr val="004F9F"/>
                </a:solidFill>
                <a:effectLst/>
                <a:latin typeface="Arial"/>
                <a:cs typeface="Arial"/>
              </a:rPr>
              <a:t> Akademien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000" dirty="0">
                <a:solidFill>
                  <a:srgbClr val="004F9F"/>
                </a:solidFill>
                <a:latin typeface="Arial"/>
                <a:cs typeface="Arial"/>
              </a:rPr>
              <a:t> Fachhochschulen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000" b="0" i="0" dirty="0">
                <a:solidFill>
                  <a:srgbClr val="004F9F"/>
                </a:solidFill>
                <a:effectLst/>
                <a:latin typeface="Arial"/>
                <a:cs typeface="Arial"/>
              </a:rPr>
              <a:t> Universitäten</a:t>
            </a:r>
            <a:endParaRPr lang="de-AT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AT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99085" marR="398780" indent="-28702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119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6780" y="1059180"/>
            <a:ext cx="6899148" cy="4663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3366" y="585596"/>
            <a:ext cx="48488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10" dirty="0"/>
              <a:t>Ausbildungsübersicht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763930" y="1151382"/>
            <a:ext cx="4421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7815" indent="-285750">
              <a:lnSpc>
                <a:spcPct val="100000"/>
              </a:lnSpc>
              <a:spcBef>
                <a:spcPts val="105"/>
              </a:spcBef>
              <a:buClr>
                <a:srgbClr val="004F9F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</a:t>
            </a:r>
            <a:r>
              <a:rPr sz="2000" u="heavy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t</a:t>
            </a:r>
            <a:r>
              <a:rPr sz="20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p</a:t>
            </a:r>
            <a:r>
              <a:rPr sz="2000" u="heavy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s</a:t>
            </a:r>
            <a:r>
              <a:rPr sz="20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:</a:t>
            </a:r>
            <a:r>
              <a:rPr sz="2000" u="heavy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/</a:t>
            </a:r>
            <a:r>
              <a:rPr sz="20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/ww</a:t>
            </a:r>
            <a:r>
              <a:rPr sz="2000" u="heavy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w</a:t>
            </a:r>
            <a:r>
              <a:rPr sz="20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.au</a:t>
            </a:r>
            <a:r>
              <a:rPr sz="2000" u="heavy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s</a:t>
            </a:r>
            <a:r>
              <a:rPr sz="20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bildun</a:t>
            </a:r>
            <a:r>
              <a:rPr sz="2000" u="heavy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g</a:t>
            </a:r>
            <a:r>
              <a:rPr sz="20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s</a:t>
            </a:r>
            <a:r>
              <a:rPr sz="2000" u="heavy" spc="-1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k</a:t>
            </a:r>
            <a:r>
              <a:rPr sz="20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o</a:t>
            </a:r>
            <a:r>
              <a:rPr sz="2000" u="heavy" spc="-1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m</a:t>
            </a:r>
            <a:r>
              <a:rPr sz="20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pass</a:t>
            </a:r>
            <a:r>
              <a:rPr sz="2000" u="heavy" spc="-1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.</a:t>
            </a:r>
            <a:r>
              <a:rPr sz="20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at/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105"/>
              </a:spcBef>
            </a:pPr>
            <a:r>
              <a:rPr lang="de-AT" spc="345" dirty="0"/>
              <a:t>Quellen</a:t>
            </a:r>
            <a:endParaRPr spc="345" dirty="0"/>
          </a:p>
        </p:txBody>
      </p:sp>
      <p:sp>
        <p:nvSpPr>
          <p:cNvPr id="3" name="object 3"/>
          <p:cNvSpPr txBox="1"/>
          <p:nvPr/>
        </p:nvSpPr>
        <p:spPr>
          <a:xfrm>
            <a:off x="761491" y="1108099"/>
            <a:ext cx="6649720" cy="3704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17215">
              <a:lnSpc>
                <a:spcPct val="150000"/>
              </a:lnSpc>
              <a:spcBef>
                <a:spcPts val="100"/>
              </a:spcBef>
            </a:pPr>
            <a:r>
              <a:rPr lang="de-AT" sz="1600" spc="145" dirty="0">
                <a:latin typeface="Arial"/>
                <a:cs typeface="Arial"/>
              </a:rPr>
              <a:t>AMS</a:t>
            </a:r>
          </a:p>
          <a:p>
            <a:pPr marL="12700" marR="3117215">
              <a:lnSpc>
                <a:spcPct val="150000"/>
              </a:lnSpc>
              <a:spcBef>
                <a:spcPts val="100"/>
              </a:spcBef>
            </a:pPr>
            <a:r>
              <a:rPr sz="1600" spc="145" dirty="0" err="1">
                <a:latin typeface="Arial"/>
                <a:cs typeface="Arial"/>
              </a:rPr>
              <a:t>Berufsinformationszentrum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spc="130" dirty="0">
                <a:latin typeface="Arial"/>
                <a:cs typeface="Arial"/>
              </a:rPr>
              <a:t>(BIZ)  </a:t>
            </a:r>
            <a:r>
              <a:rPr sz="1600" spc="155" dirty="0">
                <a:latin typeface="Arial"/>
                <a:cs typeface="Arial"/>
              </a:rPr>
              <a:t>Friedensgasse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spc="175" dirty="0">
                <a:latin typeface="Arial"/>
                <a:cs typeface="Arial"/>
              </a:rPr>
              <a:t>4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spc="170" dirty="0">
                <a:latin typeface="Arial"/>
                <a:cs typeface="Arial"/>
              </a:rPr>
              <a:t>2230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spc="155" dirty="0">
                <a:latin typeface="Arial"/>
                <a:cs typeface="Arial"/>
              </a:rPr>
              <a:t>Gänserndorf</a:t>
            </a:r>
            <a:endParaRPr lang="de-AT" sz="1600" spc="155" dirty="0">
              <a:latin typeface="Arial"/>
              <a:cs typeface="Arial"/>
            </a:endParaRPr>
          </a:p>
          <a:p>
            <a:pPr marL="12700">
              <a:spcBef>
                <a:spcPts val="960"/>
              </a:spcBef>
            </a:pPr>
            <a:r>
              <a:rPr lang="de-AT" sz="1600" spc="125" dirty="0">
                <a:latin typeface="Arial"/>
                <a:cs typeface="Arial"/>
              </a:rPr>
              <a:t>Tel. </a:t>
            </a:r>
            <a:r>
              <a:rPr lang="de-AT" sz="1600" spc="160" dirty="0">
                <a:latin typeface="Arial"/>
                <a:cs typeface="Arial"/>
              </a:rPr>
              <a:t>02282/3535 </a:t>
            </a:r>
            <a:r>
              <a:rPr lang="de-AT" sz="1600" spc="155" dirty="0">
                <a:latin typeface="Arial"/>
                <a:cs typeface="Arial"/>
              </a:rPr>
              <a:t> </a:t>
            </a:r>
            <a:endParaRPr lang="de-AT" sz="1600" dirty="0">
              <a:latin typeface="Arial"/>
              <a:cs typeface="Arial"/>
            </a:endParaRPr>
          </a:p>
          <a:p>
            <a:pPr marL="12700">
              <a:spcBef>
                <a:spcPts val="960"/>
              </a:spcBef>
            </a:pPr>
            <a:endParaRPr sz="16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r>
              <a:rPr lang="de-AT" sz="1600" spc="150" dirty="0">
                <a:latin typeface="Arial"/>
                <a:cs typeface="Arial"/>
                <a:hlinkClick r:id="rId2"/>
              </a:rPr>
              <a:t>biz.gaenserndorf@ams.at</a:t>
            </a:r>
            <a:endParaRPr lang="de-AT" sz="1600" spc="15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lang="de-AT" sz="1600" spc="15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lang="de-AT" sz="1600" spc="1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</a:pPr>
            <a:r>
              <a:rPr lang="de-AT" sz="1600" spc="15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491" y="3668928"/>
            <a:ext cx="2541270" cy="3365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de-AT" sz="1600" spc="17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5327" y="3668928"/>
            <a:ext cx="1689100" cy="382156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lang="de-AT" sz="1600" spc="15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585596"/>
            <a:ext cx="8075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00" dirty="0"/>
              <a:t>Möglichkeiten </a:t>
            </a:r>
            <a:r>
              <a:rPr sz="3000" spc="350" dirty="0"/>
              <a:t>nach </a:t>
            </a:r>
            <a:r>
              <a:rPr sz="3000" spc="310" dirty="0"/>
              <a:t>der</a:t>
            </a:r>
            <a:r>
              <a:rPr sz="3000" spc="-165" dirty="0"/>
              <a:t> </a:t>
            </a:r>
            <a:r>
              <a:rPr sz="3000" spc="280" dirty="0"/>
              <a:t>Pflichtschule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834644" y="1220190"/>
            <a:ext cx="5896610" cy="3089275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660"/>
              </a:spcBef>
              <a:buFont typeface="Wingdings"/>
              <a:buChar char=""/>
              <a:tabLst>
                <a:tab pos="355600" algn="l"/>
              </a:tabLst>
            </a:pPr>
            <a:r>
              <a:rPr sz="2600" spc="250" dirty="0">
                <a:solidFill>
                  <a:srgbClr val="004F9F"/>
                </a:solidFill>
                <a:latin typeface="Arial"/>
                <a:cs typeface="Arial"/>
              </a:rPr>
              <a:t>Polytechnische </a:t>
            </a:r>
            <a:r>
              <a:rPr sz="2600" spc="265" dirty="0">
                <a:solidFill>
                  <a:srgbClr val="004F9F"/>
                </a:solidFill>
                <a:latin typeface="Arial"/>
                <a:cs typeface="Arial"/>
              </a:rPr>
              <a:t>Schule</a:t>
            </a:r>
            <a:r>
              <a:rPr sz="2600" spc="-4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600" spc="270" dirty="0">
                <a:solidFill>
                  <a:srgbClr val="004F9F"/>
                </a:solidFill>
                <a:latin typeface="Arial"/>
                <a:cs typeface="Arial"/>
              </a:rPr>
              <a:t>(PTS)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60"/>
              </a:spcBef>
              <a:buFont typeface="Wingdings"/>
              <a:buChar char=""/>
              <a:tabLst>
                <a:tab pos="355600" algn="l"/>
              </a:tabLst>
            </a:pPr>
            <a:r>
              <a:rPr sz="2600" spc="265" dirty="0">
                <a:solidFill>
                  <a:srgbClr val="004F9F"/>
                </a:solidFill>
                <a:latin typeface="Arial"/>
                <a:cs typeface="Arial"/>
              </a:rPr>
              <a:t>Lehre </a:t>
            </a:r>
            <a:r>
              <a:rPr sz="2600" spc="170" dirty="0">
                <a:solidFill>
                  <a:srgbClr val="004F9F"/>
                </a:solidFill>
                <a:latin typeface="Arial"/>
                <a:cs typeface="Arial"/>
              </a:rPr>
              <a:t>- </a:t>
            </a:r>
            <a:r>
              <a:rPr sz="2600" spc="310" dirty="0">
                <a:solidFill>
                  <a:srgbClr val="004F9F"/>
                </a:solidFill>
                <a:latin typeface="Arial"/>
                <a:cs typeface="Arial"/>
              </a:rPr>
              <a:t>wenn </a:t>
            </a:r>
            <a:r>
              <a:rPr sz="2600" spc="215" dirty="0">
                <a:solidFill>
                  <a:srgbClr val="004F9F"/>
                </a:solidFill>
                <a:latin typeface="Arial"/>
                <a:cs typeface="Arial"/>
              </a:rPr>
              <a:t>Schulpflicht</a:t>
            </a:r>
            <a:r>
              <a:rPr sz="2600" spc="-229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600" spc="175" dirty="0">
                <a:solidFill>
                  <a:srgbClr val="004F9F"/>
                </a:solidFill>
                <a:latin typeface="Arial"/>
                <a:cs typeface="Arial"/>
              </a:rPr>
              <a:t>erfüllt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60"/>
              </a:spcBef>
              <a:buFont typeface="Wingdings"/>
              <a:buChar char=""/>
              <a:tabLst>
                <a:tab pos="355600" algn="l"/>
              </a:tabLst>
            </a:pPr>
            <a:r>
              <a:rPr sz="2600" spc="245" dirty="0">
                <a:solidFill>
                  <a:srgbClr val="004F9F"/>
                </a:solidFill>
                <a:latin typeface="Arial"/>
                <a:cs typeface="Arial"/>
              </a:rPr>
              <a:t>Berufsbildende</a:t>
            </a:r>
            <a:r>
              <a:rPr sz="2600" spc="9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600" spc="265" dirty="0">
                <a:solidFill>
                  <a:srgbClr val="004F9F"/>
                </a:solidFill>
                <a:latin typeface="Arial"/>
                <a:cs typeface="Arial"/>
              </a:rPr>
              <a:t>Schule</a:t>
            </a:r>
            <a:endParaRPr sz="2600">
              <a:latin typeface="Arial"/>
              <a:cs typeface="Arial"/>
            </a:endParaRPr>
          </a:p>
          <a:p>
            <a:pPr marL="733425" lvl="1" indent="-287020">
              <a:lnSpc>
                <a:spcPct val="100000"/>
              </a:lnSpc>
              <a:spcBef>
                <a:spcPts val="590"/>
              </a:spcBef>
              <a:buFont typeface="Wingdings"/>
              <a:buChar char=""/>
              <a:tabLst>
                <a:tab pos="733425" algn="l"/>
                <a:tab pos="73406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berufsbildende mittlere Schule</a:t>
            </a:r>
            <a:r>
              <a:rPr sz="2000" spc="-6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(BMS)</a:t>
            </a:r>
            <a:endParaRPr sz="2000">
              <a:latin typeface="Arial"/>
              <a:cs typeface="Arial"/>
            </a:endParaRPr>
          </a:p>
          <a:p>
            <a:pPr marL="733425" lvl="1" indent="-28702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733425" algn="l"/>
                <a:tab pos="73406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berufsbildende höhere Schule</a:t>
            </a:r>
            <a:r>
              <a:rPr sz="2000" spc="-8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(BHS)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75"/>
              </a:spcBef>
              <a:buFont typeface="Wingdings"/>
              <a:buChar char=""/>
              <a:tabLst>
                <a:tab pos="355600" algn="l"/>
              </a:tabLst>
            </a:pPr>
            <a:r>
              <a:rPr sz="2600" spc="265" dirty="0">
                <a:solidFill>
                  <a:srgbClr val="004F9F"/>
                </a:solidFill>
                <a:latin typeface="Arial"/>
                <a:cs typeface="Arial"/>
              </a:rPr>
              <a:t>AHS-Oberstufe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3366" y="585596"/>
            <a:ext cx="50304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05" dirty="0"/>
              <a:t>Polytechnische</a:t>
            </a:r>
            <a:r>
              <a:rPr sz="3000" spc="145" dirty="0"/>
              <a:t> </a:t>
            </a:r>
            <a:r>
              <a:rPr sz="3000" spc="360" dirty="0"/>
              <a:t>Schule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906272" y="1294257"/>
            <a:ext cx="7200900" cy="33759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0355" marR="399415" indent="-28829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Vor allem </a:t>
            </a:r>
            <a:r>
              <a:rPr sz="2000" spc="-5" dirty="0">
                <a:solidFill>
                  <a:srgbClr val="004F9F"/>
                </a:solidFill>
                <a:latin typeface="Arial"/>
                <a:cs typeface="Arial"/>
              </a:rPr>
              <a:t>für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Jugendliche, die danach eine Lehre</a:t>
            </a:r>
            <a:r>
              <a:rPr sz="2000" spc="-13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machen  möchten.</a:t>
            </a:r>
            <a:endParaRPr sz="2000" dirty="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7 Fachbereiche</a:t>
            </a:r>
            <a:r>
              <a:rPr sz="2000" spc="-4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möglich</a:t>
            </a:r>
            <a:endParaRPr sz="2000" dirty="0">
              <a:latin typeface="Arial"/>
              <a:cs typeface="Arial"/>
            </a:endParaRPr>
          </a:p>
          <a:p>
            <a:pPr marL="588645" lvl="1" indent="-288925">
              <a:lnSpc>
                <a:spcPct val="100000"/>
              </a:lnSpc>
              <a:spcBef>
                <a:spcPts val="315"/>
              </a:spcBef>
              <a:buChar char="•"/>
              <a:tabLst>
                <a:tab pos="588645" algn="l"/>
                <a:tab pos="589280" algn="l"/>
              </a:tabLst>
            </a:pPr>
            <a:r>
              <a:rPr sz="1600" spc="-5" dirty="0">
                <a:solidFill>
                  <a:srgbClr val="004F9F"/>
                </a:solidFill>
                <a:latin typeface="Arial"/>
                <a:cs typeface="Arial"/>
              </a:rPr>
              <a:t>Metall</a:t>
            </a:r>
            <a:endParaRPr sz="1600" dirty="0">
              <a:latin typeface="Arial"/>
              <a:cs typeface="Arial"/>
            </a:endParaRPr>
          </a:p>
          <a:p>
            <a:pPr marL="588645" lvl="1" indent="-288925">
              <a:lnSpc>
                <a:spcPct val="100000"/>
              </a:lnSpc>
              <a:spcBef>
                <a:spcPts val="300"/>
              </a:spcBef>
              <a:buChar char="•"/>
              <a:tabLst>
                <a:tab pos="588645" algn="l"/>
                <a:tab pos="589280" algn="l"/>
              </a:tabLst>
            </a:pPr>
            <a:r>
              <a:rPr sz="1600" spc="-5" dirty="0">
                <a:solidFill>
                  <a:srgbClr val="004F9F"/>
                </a:solidFill>
                <a:latin typeface="Arial"/>
                <a:cs typeface="Arial"/>
              </a:rPr>
              <a:t>Elektro</a:t>
            </a:r>
            <a:endParaRPr sz="1600" dirty="0">
              <a:latin typeface="Arial"/>
              <a:cs typeface="Arial"/>
            </a:endParaRPr>
          </a:p>
          <a:p>
            <a:pPr marL="588645" lvl="1" indent="-288925">
              <a:lnSpc>
                <a:spcPct val="100000"/>
              </a:lnSpc>
              <a:spcBef>
                <a:spcPts val="300"/>
              </a:spcBef>
              <a:buChar char="•"/>
              <a:tabLst>
                <a:tab pos="588645" algn="l"/>
                <a:tab pos="589280" algn="l"/>
              </a:tabLst>
            </a:pPr>
            <a:r>
              <a:rPr sz="1600" spc="-5" dirty="0">
                <a:solidFill>
                  <a:srgbClr val="004F9F"/>
                </a:solidFill>
                <a:latin typeface="Arial"/>
                <a:cs typeface="Arial"/>
              </a:rPr>
              <a:t>Handel-Büro</a:t>
            </a:r>
            <a:endParaRPr sz="1600" dirty="0">
              <a:latin typeface="Arial"/>
              <a:cs typeface="Arial"/>
            </a:endParaRPr>
          </a:p>
          <a:p>
            <a:pPr marL="588645" lvl="1" indent="-288925">
              <a:lnSpc>
                <a:spcPct val="100000"/>
              </a:lnSpc>
              <a:spcBef>
                <a:spcPts val="300"/>
              </a:spcBef>
              <a:buChar char="•"/>
              <a:tabLst>
                <a:tab pos="588645" algn="l"/>
                <a:tab pos="589280" algn="l"/>
              </a:tabLst>
            </a:pPr>
            <a:r>
              <a:rPr sz="1600" spc="-5" dirty="0">
                <a:solidFill>
                  <a:srgbClr val="004F9F"/>
                </a:solidFill>
                <a:latin typeface="Arial"/>
                <a:cs typeface="Arial"/>
              </a:rPr>
              <a:t>Dienstleistung</a:t>
            </a:r>
            <a:endParaRPr sz="1600" dirty="0">
              <a:latin typeface="Arial"/>
              <a:cs typeface="Arial"/>
            </a:endParaRPr>
          </a:p>
          <a:p>
            <a:pPr marL="588645" lvl="1" indent="-288925">
              <a:lnSpc>
                <a:spcPct val="100000"/>
              </a:lnSpc>
              <a:spcBef>
                <a:spcPts val="300"/>
              </a:spcBef>
              <a:buChar char="•"/>
              <a:tabLst>
                <a:tab pos="588645" algn="l"/>
                <a:tab pos="589280" algn="l"/>
              </a:tabLst>
            </a:pPr>
            <a:r>
              <a:rPr sz="1600" spc="-5" dirty="0">
                <a:solidFill>
                  <a:srgbClr val="004F9F"/>
                </a:solidFill>
                <a:latin typeface="Arial"/>
                <a:cs typeface="Arial"/>
              </a:rPr>
              <a:t>Tourismus</a:t>
            </a:r>
            <a:endParaRPr sz="1600" dirty="0">
              <a:latin typeface="Arial"/>
              <a:cs typeface="Arial"/>
            </a:endParaRPr>
          </a:p>
          <a:p>
            <a:pPr marL="588645" lvl="1" indent="-288925">
              <a:lnSpc>
                <a:spcPct val="100000"/>
              </a:lnSpc>
              <a:spcBef>
                <a:spcPts val="305"/>
              </a:spcBef>
              <a:buChar char="•"/>
              <a:tabLst>
                <a:tab pos="588645" algn="l"/>
                <a:tab pos="589280" algn="l"/>
              </a:tabLst>
            </a:pPr>
            <a:r>
              <a:rPr sz="1600" spc="-5" dirty="0">
                <a:solidFill>
                  <a:srgbClr val="004F9F"/>
                </a:solidFill>
                <a:latin typeface="Arial"/>
                <a:cs typeface="Arial"/>
              </a:rPr>
              <a:t>Bau</a:t>
            </a:r>
            <a:endParaRPr sz="1600" dirty="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28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Berufsgrundausbildung &amp;</a:t>
            </a:r>
            <a:r>
              <a:rPr sz="2000" spc="-5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004F9F"/>
                </a:solidFill>
                <a:latin typeface="Arial"/>
                <a:cs typeface="Arial"/>
              </a:rPr>
              <a:t>Allgemeinbildung</a:t>
            </a:r>
            <a:endParaRPr sz="2000" dirty="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Auch mit negativen oder ohne Abschluss einer NMS</a:t>
            </a:r>
            <a:r>
              <a:rPr sz="2000" spc="-15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004F9F"/>
                </a:solidFill>
                <a:latin typeface="Arial"/>
                <a:cs typeface="Arial"/>
              </a:rPr>
              <a:t>möglich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3366" y="585596"/>
            <a:ext cx="12706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25" dirty="0"/>
              <a:t>Lehre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906272" y="1294257"/>
            <a:ext cx="6943725" cy="31168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Die Lehre bietet Jugendlichen (meist im </a:t>
            </a:r>
            <a:r>
              <a:rPr sz="2000" spc="-5" dirty="0">
                <a:solidFill>
                  <a:srgbClr val="004F9F"/>
                </a:solidFill>
                <a:latin typeface="Arial"/>
                <a:cs typeface="Arial"/>
              </a:rPr>
              <a:t>Alter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von 15 bis</a:t>
            </a:r>
            <a:r>
              <a:rPr sz="2000" spc="-15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19  Jahren) eine solide Berufsausbildung in einem der rund  220 Lehrberufe. </a:t>
            </a:r>
            <a:r>
              <a:rPr lang="de-DE" sz="200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</a:p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00355" algn="l"/>
                <a:tab pos="300990" algn="l"/>
              </a:tabLst>
            </a:pPr>
            <a:r>
              <a:rPr sz="2000" dirty="0" err="1">
                <a:solidFill>
                  <a:srgbClr val="004F9F"/>
                </a:solidFill>
                <a:latin typeface="Arial"/>
                <a:cs typeface="Arial"/>
              </a:rPr>
              <a:t>Rund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 20 % der  Ausbildungszeit verbringen die Lehrlinge in der  Berufsschule, wo sie unter anderem das theoretische  Wissen für den </a:t>
            </a:r>
            <a:r>
              <a:rPr sz="2000" dirty="0" err="1">
                <a:solidFill>
                  <a:srgbClr val="004F9F"/>
                </a:solidFill>
                <a:latin typeface="Arial"/>
                <a:cs typeface="Arial"/>
              </a:rPr>
              <a:t>Beruf</a:t>
            </a:r>
            <a:r>
              <a:rPr sz="2000" spc="-9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004F9F"/>
                </a:solidFill>
                <a:latin typeface="Arial"/>
                <a:cs typeface="Arial"/>
              </a:rPr>
              <a:t>erwerben</a:t>
            </a:r>
            <a:endParaRPr lang="de-DE" sz="20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00355" algn="l"/>
                <a:tab pos="300990" algn="l"/>
              </a:tabLst>
            </a:pPr>
            <a:r>
              <a:rPr lang="de-DE" sz="2000" dirty="0">
                <a:solidFill>
                  <a:srgbClr val="004F9F"/>
                </a:solidFill>
                <a:latin typeface="Arial"/>
                <a:cs typeface="Arial"/>
              </a:rPr>
              <a:t>Das Modell </a:t>
            </a:r>
            <a:r>
              <a:rPr lang="de-DE" sz="2000" b="1" dirty="0">
                <a:solidFill>
                  <a:srgbClr val="004F9F"/>
                </a:solidFill>
                <a:latin typeface="Arial"/>
                <a:cs typeface="Arial"/>
              </a:rPr>
              <a:t>"Lehre </a:t>
            </a:r>
            <a:r>
              <a:rPr lang="de-DE" sz="2000" b="1" spc="-5" dirty="0">
                <a:solidFill>
                  <a:srgbClr val="004F9F"/>
                </a:solidFill>
                <a:latin typeface="Arial"/>
                <a:cs typeface="Arial"/>
              </a:rPr>
              <a:t>mit </a:t>
            </a:r>
            <a:r>
              <a:rPr lang="de-DE" sz="2000" b="1" dirty="0">
                <a:solidFill>
                  <a:srgbClr val="004F9F"/>
                </a:solidFill>
                <a:latin typeface="Arial"/>
                <a:cs typeface="Arial"/>
              </a:rPr>
              <a:t>Matura" </a:t>
            </a:r>
            <a:r>
              <a:rPr lang="de-DE" sz="2000" dirty="0">
                <a:solidFill>
                  <a:srgbClr val="004F9F"/>
                </a:solidFill>
                <a:latin typeface="Arial"/>
                <a:cs typeface="Arial"/>
              </a:rPr>
              <a:t>ist eine Sonderform der  Berufsreifeprüfung. Die Lehrlinge können schon während ihrer  Lehrzeit in bestimmten Landesberufsschulen beginnen.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585596"/>
            <a:ext cx="79559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10" dirty="0"/>
              <a:t>Berufsbildende </a:t>
            </a:r>
            <a:r>
              <a:rPr sz="3000" spc="270" dirty="0"/>
              <a:t>mittlere </a:t>
            </a:r>
            <a:r>
              <a:rPr sz="3000" spc="360" dirty="0"/>
              <a:t>Schule</a:t>
            </a:r>
            <a:r>
              <a:rPr sz="3000" spc="-160" dirty="0"/>
              <a:t> </a:t>
            </a:r>
            <a:r>
              <a:rPr sz="3000" spc="515" dirty="0"/>
              <a:t>BMS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906272" y="1294257"/>
            <a:ext cx="7187565" cy="31425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0355" marR="295275" indent="-28829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In den </a:t>
            </a:r>
            <a:r>
              <a:rPr sz="2000" b="1" dirty="0">
                <a:solidFill>
                  <a:srgbClr val="004F9F"/>
                </a:solidFill>
                <a:latin typeface="Arial"/>
                <a:cs typeface="Arial"/>
              </a:rPr>
              <a:t>3- bis 4-jährigen BMS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erwirbt man eine  </a:t>
            </a:r>
            <a:r>
              <a:rPr sz="2000" b="1" dirty="0">
                <a:solidFill>
                  <a:srgbClr val="004F9F"/>
                </a:solidFill>
                <a:latin typeface="Arial"/>
                <a:cs typeface="Arial"/>
              </a:rPr>
              <a:t>abgeschlossene Berufsausbildung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, die mit der  Lehrlingsausbildung vergleichbar ist. Die Ausbildung</a:t>
            </a:r>
            <a:r>
              <a:rPr sz="2000" spc="-9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findet  sowohl in der Klasse als auch in </a:t>
            </a:r>
            <a:r>
              <a:rPr sz="2000" spc="-5" dirty="0">
                <a:solidFill>
                  <a:srgbClr val="004F9F"/>
                </a:solidFill>
                <a:latin typeface="Arial"/>
                <a:cs typeface="Arial"/>
              </a:rPr>
              <a:t>Werkstätten,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Labors,  Lehrküchen usw. statt (je nach</a:t>
            </a:r>
            <a:r>
              <a:rPr sz="2000" spc="-15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004F9F"/>
                </a:solidFill>
                <a:latin typeface="Arial"/>
                <a:cs typeface="Arial"/>
              </a:rPr>
              <a:t>Schultyp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).</a:t>
            </a:r>
            <a:endParaRPr lang="de-DE" sz="2000" dirty="0">
              <a:latin typeface="Arial"/>
              <a:cs typeface="Arial"/>
            </a:endParaRPr>
          </a:p>
          <a:p>
            <a:pPr marL="300355" marR="295275" indent="-28829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In den meisten BMS gibt es </a:t>
            </a:r>
            <a:r>
              <a:rPr sz="2000" b="1" spc="-5" dirty="0">
                <a:solidFill>
                  <a:srgbClr val="004F9F"/>
                </a:solidFill>
                <a:latin typeface="Arial"/>
                <a:cs typeface="Arial"/>
              </a:rPr>
              <a:t>verpflichtende  </a:t>
            </a:r>
            <a:r>
              <a:rPr sz="2000" b="1" dirty="0">
                <a:solidFill>
                  <a:srgbClr val="004F9F"/>
                </a:solidFill>
                <a:latin typeface="Arial"/>
                <a:cs typeface="Arial"/>
              </a:rPr>
              <a:t>Betriebspraktika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(in der Regel in den</a:t>
            </a:r>
            <a:r>
              <a:rPr sz="2000" spc="-14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Sommerferien)</a:t>
            </a:r>
            <a:endParaRPr sz="2000" dirty="0">
              <a:latin typeface="Arial"/>
              <a:cs typeface="Arial"/>
            </a:endParaRPr>
          </a:p>
          <a:p>
            <a:pPr marL="300355" marR="5080" indent="-28829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Die </a:t>
            </a:r>
            <a:r>
              <a:rPr sz="2000" b="1" dirty="0">
                <a:solidFill>
                  <a:srgbClr val="004F9F"/>
                </a:solidFill>
                <a:latin typeface="Arial"/>
                <a:cs typeface="Arial"/>
              </a:rPr>
              <a:t>1- bis 2-jährgen Schulformen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dienen der </a:t>
            </a:r>
            <a:r>
              <a:rPr sz="2000" b="1" dirty="0">
                <a:solidFill>
                  <a:srgbClr val="004F9F"/>
                </a:solidFill>
                <a:latin typeface="Arial"/>
                <a:cs typeface="Arial"/>
              </a:rPr>
              <a:t>beruflichen  Vorbereitung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(Berufsvorbildung, aber keine vollwertige  Berufsausbildung). Sie sind eine </a:t>
            </a:r>
            <a:r>
              <a:rPr sz="2000" spc="-5" dirty="0">
                <a:solidFill>
                  <a:srgbClr val="004F9F"/>
                </a:solidFill>
                <a:latin typeface="Arial"/>
                <a:cs typeface="Arial"/>
              </a:rPr>
              <a:t>Alternative </a:t>
            </a:r>
            <a:r>
              <a:rPr sz="2000" dirty="0" err="1">
                <a:solidFill>
                  <a:srgbClr val="004F9F"/>
                </a:solidFill>
                <a:latin typeface="Arial"/>
                <a:cs typeface="Arial"/>
              </a:rPr>
              <a:t>zur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 PTS</a:t>
            </a:r>
            <a:r>
              <a:rPr lang="de-DE" sz="2000" dirty="0">
                <a:solidFill>
                  <a:srgbClr val="004F9F"/>
                </a:solidFill>
                <a:latin typeface="Arial"/>
                <a:cs typeface="Arial"/>
              </a:rPr>
              <a:t>.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lang="de-DE" sz="200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585596"/>
            <a:ext cx="39668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40" dirty="0"/>
              <a:t>Schultypen </a:t>
            </a:r>
            <a:r>
              <a:rPr sz="3000" spc="195" dirty="0"/>
              <a:t>-</a:t>
            </a:r>
            <a:r>
              <a:rPr sz="3000" spc="-80" dirty="0"/>
              <a:t> </a:t>
            </a:r>
            <a:r>
              <a:rPr sz="3000" spc="515" dirty="0"/>
              <a:t>BMS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906272" y="1256766"/>
            <a:ext cx="7009765" cy="311213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00355" indent="-288290">
              <a:lnSpc>
                <a:spcPct val="100000"/>
              </a:lnSpc>
              <a:spcBef>
                <a:spcPts val="40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Technische, gewerbliche und kunstgewerbliche</a:t>
            </a:r>
            <a:r>
              <a:rPr sz="2000" spc="-10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Fachschule</a:t>
            </a:r>
            <a:endParaRPr sz="20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Handelsschule</a:t>
            </a:r>
            <a:endParaRPr sz="20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Tourismusfachschule /</a:t>
            </a:r>
            <a:r>
              <a:rPr sz="2000" spc="-5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Hotelfachschule</a:t>
            </a:r>
            <a:endParaRPr sz="20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Fachschule für wirtschaftliche</a:t>
            </a:r>
            <a:r>
              <a:rPr sz="2000" spc="-10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Berufe</a:t>
            </a:r>
            <a:endParaRPr sz="20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Schule für Sozialbetreuungsberufe</a:t>
            </a:r>
            <a:r>
              <a:rPr sz="2000" spc="-8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(&gt;17)</a:t>
            </a:r>
            <a:endParaRPr sz="20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Schule für Gesundheitsberufe</a:t>
            </a:r>
            <a:r>
              <a:rPr sz="2000" spc="-6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(&gt;17)</a:t>
            </a:r>
            <a:endParaRPr sz="20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Land- und forstwirtschaftliche</a:t>
            </a:r>
            <a:r>
              <a:rPr sz="2000" spc="-12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Fachschule</a:t>
            </a:r>
            <a:endParaRPr sz="20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305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Fachschule der ländlichen</a:t>
            </a:r>
            <a:r>
              <a:rPr sz="2000" spc="-7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Hauswirtschaft</a:t>
            </a:r>
            <a:endParaRPr sz="2000">
              <a:latin typeface="Arial"/>
              <a:cs typeface="Arial"/>
            </a:endParaRPr>
          </a:p>
          <a:p>
            <a:pPr marL="300355" indent="-28829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00355" algn="l"/>
                <a:tab pos="30099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Fachschule für</a:t>
            </a:r>
            <a:r>
              <a:rPr sz="2000" spc="-5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Mode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585596"/>
            <a:ext cx="77768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10" dirty="0"/>
              <a:t>Berufsbildende </a:t>
            </a:r>
            <a:r>
              <a:rPr sz="3000" spc="325" dirty="0"/>
              <a:t>höhere </a:t>
            </a:r>
            <a:r>
              <a:rPr sz="3000" spc="360" dirty="0"/>
              <a:t>Schule</a:t>
            </a:r>
            <a:r>
              <a:rPr sz="3000" spc="-175" dirty="0"/>
              <a:t> </a:t>
            </a:r>
            <a:r>
              <a:rPr sz="3000" spc="490" dirty="0"/>
              <a:t>BHS</a:t>
            </a:r>
            <a:endParaRPr sz="3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86332" y="1294257"/>
            <a:ext cx="7371334" cy="3168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8770" marR="5080" indent="-28702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18770" algn="l"/>
                <a:tab pos="319405" algn="l"/>
              </a:tabLst>
            </a:pPr>
            <a:r>
              <a:rPr dirty="0"/>
              <a:t>In einer berufsbildenden höheren Schule (BHS) können  </a:t>
            </a:r>
            <a:r>
              <a:rPr dirty="0" err="1"/>
              <a:t>Jugendliche</a:t>
            </a:r>
            <a:r>
              <a:rPr dirty="0"/>
              <a:t> (</a:t>
            </a:r>
            <a:r>
              <a:rPr lang="de-AT" dirty="0"/>
              <a:t>Dauer: 5 Jahre, </a:t>
            </a:r>
            <a:r>
              <a:rPr dirty="0" err="1"/>
              <a:t>meist</a:t>
            </a:r>
            <a:r>
              <a:rPr dirty="0"/>
              <a:t> im </a:t>
            </a:r>
            <a:r>
              <a:rPr spc="-5" dirty="0"/>
              <a:t>Alter von </a:t>
            </a:r>
            <a:r>
              <a:rPr dirty="0"/>
              <a:t>14 bis 19 Jahren) die </a:t>
            </a:r>
            <a:r>
              <a:rPr b="1" dirty="0"/>
              <a:t>Matura</a:t>
            </a:r>
            <a:r>
              <a:rPr dirty="0"/>
              <a:t>  und gleichzeitig eine </a:t>
            </a:r>
            <a:r>
              <a:rPr b="1" dirty="0"/>
              <a:t>abgeschlossene Berufsausbildung  </a:t>
            </a:r>
            <a:r>
              <a:rPr dirty="0"/>
              <a:t>erwerben. </a:t>
            </a:r>
            <a:r>
              <a:rPr lang="de-DE" dirty="0"/>
              <a:t> </a:t>
            </a:r>
            <a:endParaRPr dirty="0"/>
          </a:p>
          <a:p>
            <a:pPr marL="318770" marR="98425" indent="-28702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18770" algn="l"/>
                <a:tab pos="319405" algn="l"/>
              </a:tabLst>
            </a:pPr>
            <a:r>
              <a:rPr dirty="0"/>
              <a:t>Die Ausbildungen sind praxisnah gestaltet und finden, je</a:t>
            </a:r>
            <a:r>
              <a:rPr spc="-150" dirty="0"/>
              <a:t> </a:t>
            </a:r>
            <a:r>
              <a:rPr dirty="0"/>
              <a:t>nach  Schultyp, sowohl in der Klasse als auch in </a:t>
            </a:r>
            <a:r>
              <a:rPr spc="-5" dirty="0"/>
              <a:t>Werkstätten,  </a:t>
            </a:r>
            <a:r>
              <a:rPr dirty="0"/>
              <a:t>Labors, Lehrküchen, Übungsfirmen usw. statt. </a:t>
            </a:r>
            <a:endParaRPr lang="de-DE" dirty="0"/>
          </a:p>
          <a:p>
            <a:pPr marL="318770" marR="98425" indent="-28702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18770" algn="l"/>
                <a:tab pos="319405" algn="l"/>
              </a:tabLst>
            </a:pPr>
            <a:r>
              <a:rPr dirty="0"/>
              <a:t>In den meisten  BHS müssen die SchülerInnen außerdem </a:t>
            </a:r>
            <a:r>
              <a:rPr b="1" spc="-5" dirty="0">
                <a:latin typeface="Arial"/>
                <a:cs typeface="Arial"/>
              </a:rPr>
              <a:t>verpflichtende  </a:t>
            </a:r>
            <a:r>
              <a:rPr b="1" dirty="0">
                <a:latin typeface="Arial"/>
                <a:cs typeface="Arial"/>
              </a:rPr>
              <a:t>Betriebspraktika </a:t>
            </a:r>
            <a:r>
              <a:rPr dirty="0"/>
              <a:t>absolvieren (überwiegend in den  Sommerferien).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585596"/>
            <a:ext cx="3917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40" dirty="0"/>
              <a:t>Schultypen </a:t>
            </a:r>
            <a:r>
              <a:rPr sz="3000" spc="195" dirty="0"/>
              <a:t>-</a:t>
            </a:r>
            <a:r>
              <a:rPr sz="3000" spc="-75" dirty="0"/>
              <a:t> </a:t>
            </a:r>
            <a:r>
              <a:rPr sz="3000" spc="490" dirty="0"/>
              <a:t>BHS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906272" y="1294257"/>
            <a:ext cx="6913880" cy="3646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421005" indent="-28702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Technische, gewerbliche und kunstgewerbliche</a:t>
            </a:r>
            <a:r>
              <a:rPr sz="2000" spc="-114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höhere  Lehranstalt</a:t>
            </a:r>
            <a:r>
              <a:rPr sz="2000" spc="-6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(HTL)</a:t>
            </a:r>
            <a:endParaRPr sz="20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Handelsakademie</a:t>
            </a:r>
            <a:r>
              <a:rPr sz="2000" spc="-4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(HAK)</a:t>
            </a:r>
            <a:endParaRPr sz="20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Höhere Lehranstalt für wirtschaftliche Berufe</a:t>
            </a:r>
            <a:r>
              <a:rPr sz="2000" spc="-17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(HLW)</a:t>
            </a:r>
            <a:endParaRPr sz="2000">
              <a:latin typeface="Arial"/>
              <a:cs typeface="Arial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29972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Höhere Lehranstalt für Mode, für künstlerische</a:t>
            </a:r>
            <a:r>
              <a:rPr sz="2000" spc="-19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Gestaltung,  für Produktmanagement und Präsentation, für</a:t>
            </a:r>
            <a:r>
              <a:rPr sz="2000" spc="-17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Modedesign  und</a:t>
            </a:r>
            <a:r>
              <a:rPr sz="2000" spc="-2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Produktgestaltung</a:t>
            </a:r>
            <a:endParaRPr sz="2000">
              <a:latin typeface="Arial"/>
              <a:cs typeface="Arial"/>
            </a:endParaRPr>
          </a:p>
          <a:p>
            <a:pPr marL="299085" indent="-287020" algn="just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29972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Höhere Lehranstalt für Tourismus</a:t>
            </a:r>
            <a:r>
              <a:rPr sz="2000" spc="-14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(HLT)</a:t>
            </a:r>
            <a:endParaRPr sz="2000">
              <a:latin typeface="Arial"/>
              <a:cs typeface="Arial"/>
            </a:endParaRPr>
          </a:p>
          <a:p>
            <a:pPr marL="299085" indent="-287020" algn="just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29972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Höhere Lehranstalt für </a:t>
            </a:r>
            <a:r>
              <a:rPr sz="2000" spc="5" dirty="0">
                <a:solidFill>
                  <a:srgbClr val="004F9F"/>
                </a:solidFill>
                <a:latin typeface="Arial"/>
                <a:cs typeface="Arial"/>
              </a:rPr>
              <a:t>Land-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und Forstwirtschaft</a:t>
            </a:r>
            <a:r>
              <a:rPr sz="2000" spc="-20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(HLFS)</a:t>
            </a:r>
            <a:endParaRPr sz="2000">
              <a:latin typeface="Arial"/>
              <a:cs typeface="Arial"/>
            </a:endParaRPr>
          </a:p>
          <a:p>
            <a:pPr marL="299085" indent="-287020" algn="just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29972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Bildungsanstalt für Elementarpädagogik</a:t>
            </a:r>
            <a:r>
              <a:rPr sz="2000" spc="-10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(Bafep)</a:t>
            </a:r>
            <a:endParaRPr sz="2000">
              <a:latin typeface="Arial"/>
              <a:cs typeface="Arial"/>
            </a:endParaRPr>
          </a:p>
          <a:p>
            <a:pPr marL="299085" indent="-287020" algn="just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29972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Bildungsanstalt für Sozialpädagogik</a:t>
            </a:r>
            <a:r>
              <a:rPr sz="2000" spc="-8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(BASOP)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65" y="602361"/>
            <a:ext cx="80714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295" dirty="0"/>
              <a:t>Allgemein </a:t>
            </a:r>
            <a:r>
              <a:rPr sz="2800" spc="285" dirty="0"/>
              <a:t>bildende </a:t>
            </a:r>
            <a:r>
              <a:rPr sz="2800" spc="310" dirty="0"/>
              <a:t>höhere </a:t>
            </a:r>
            <a:r>
              <a:rPr sz="2800" spc="335" dirty="0"/>
              <a:t>Schule</a:t>
            </a:r>
            <a:r>
              <a:rPr sz="2800" spc="-285" dirty="0"/>
              <a:t> </a:t>
            </a:r>
            <a:r>
              <a:rPr sz="2800" spc="455" dirty="0"/>
              <a:t>AHS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06272" y="1294257"/>
            <a:ext cx="7004684" cy="27834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267970" indent="-28702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In der AHS-Oberstufe erhalten SchülerInnen eine  vertiefende Allgemeinbildung. Die </a:t>
            </a:r>
            <a:r>
              <a:rPr sz="2000" dirty="0" err="1">
                <a:solidFill>
                  <a:srgbClr val="004F9F"/>
                </a:solidFill>
                <a:latin typeface="Arial"/>
                <a:cs typeface="Arial"/>
              </a:rPr>
              <a:t>AbsolventInnen</a:t>
            </a:r>
            <a:r>
              <a:rPr lang="de-AT" sz="2000" dirty="0">
                <a:solidFill>
                  <a:srgbClr val="004F9F"/>
                </a:solidFill>
                <a:latin typeface="Arial"/>
                <a:cs typeface="Arial"/>
              </a:rPr>
              <a:t> schließen </a:t>
            </a:r>
            <a:r>
              <a:rPr sz="2000" dirty="0" err="1">
                <a:solidFill>
                  <a:srgbClr val="004F9F"/>
                </a:solidFill>
                <a:latin typeface="Arial"/>
                <a:cs typeface="Arial"/>
              </a:rPr>
              <a:t>mit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 der Matura ab und erlangen damit die  allgemeine Hochschulreife. </a:t>
            </a:r>
            <a:endParaRPr lang="de-DE" sz="2000" dirty="0">
              <a:solidFill>
                <a:srgbClr val="004F9F"/>
              </a:solidFill>
              <a:latin typeface="Arial"/>
              <a:cs typeface="Arial"/>
            </a:endParaRPr>
          </a:p>
          <a:p>
            <a:pPr marL="299085" marR="267970" indent="-28702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Die AHS-Oberstufe wird in </a:t>
            </a:r>
            <a:r>
              <a:rPr sz="2000" spc="-5" dirty="0">
                <a:solidFill>
                  <a:srgbClr val="004F9F"/>
                </a:solidFill>
                <a:latin typeface="Arial"/>
                <a:cs typeface="Arial"/>
              </a:rPr>
              <a:t>vielen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Fällen im Anschluss an  den Besuch der AHS-Unterstufe fortgesetzt. </a:t>
            </a:r>
            <a:endParaRPr lang="de-DE" sz="2000" dirty="0">
              <a:solidFill>
                <a:srgbClr val="004F9F"/>
              </a:solidFill>
              <a:latin typeface="Arial"/>
              <a:cs typeface="Arial"/>
            </a:endParaRPr>
          </a:p>
          <a:p>
            <a:pPr marL="299085" marR="267970" indent="-28702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Aber auch für  Schüler und SchülerInnen der MS</a:t>
            </a:r>
            <a:r>
              <a:rPr lang="de-DE" sz="2000" dirty="0">
                <a:solidFill>
                  <a:srgbClr val="004F9F"/>
                </a:solidFill>
                <a:latin typeface="Arial"/>
                <a:cs typeface="Arial"/>
              </a:rPr>
              <a:t>,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 die die 4. Klasse  abgeschlossen haben, besteht die Möglichkeit in </a:t>
            </a:r>
            <a:r>
              <a:rPr sz="2000" dirty="0" err="1">
                <a:solidFill>
                  <a:srgbClr val="004F9F"/>
                </a:solidFill>
                <a:latin typeface="Arial"/>
                <a:cs typeface="Arial"/>
              </a:rPr>
              <a:t>eine</a:t>
            </a:r>
            <a:r>
              <a:rPr sz="2000" spc="-125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AHS-</a:t>
            </a:r>
            <a:r>
              <a:rPr sz="2000" dirty="0" err="1">
                <a:solidFill>
                  <a:srgbClr val="004F9F"/>
                </a:solidFill>
                <a:latin typeface="Arial"/>
                <a:cs typeface="Arial"/>
              </a:rPr>
              <a:t>Oberstufe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 zu</a:t>
            </a:r>
            <a:r>
              <a:rPr sz="2000" spc="-60" dirty="0">
                <a:solidFill>
                  <a:srgbClr val="004F9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4F9F"/>
                </a:solidFill>
                <a:latin typeface="Arial"/>
                <a:cs typeface="Arial"/>
              </a:rPr>
              <a:t>wechseln.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613</Words>
  <Application>Microsoft Office PowerPoint</Application>
  <PresentationFormat>Bildschirmpräsentation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Pflichtschule beendet - was nun?</vt:lpstr>
      <vt:lpstr>Möglichkeiten nach der Pflichtschule</vt:lpstr>
      <vt:lpstr>Polytechnische Schule</vt:lpstr>
      <vt:lpstr>Lehre</vt:lpstr>
      <vt:lpstr>Berufsbildende mittlere Schule BMS</vt:lpstr>
      <vt:lpstr>Schultypen - BMS</vt:lpstr>
      <vt:lpstr>Berufsbildende höhere Schule BHS</vt:lpstr>
      <vt:lpstr>Schultypen - BHS</vt:lpstr>
      <vt:lpstr>Allgemein bildende höhere Schule AHS</vt:lpstr>
      <vt:lpstr>Schultypen - AHS</vt:lpstr>
      <vt:lpstr>Weiterbildungsmöglichkeiten</vt:lpstr>
      <vt:lpstr>Ausbildungsübersicht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Verwendung von Bildern</dc:title>
  <dc:creator>Judith Csarmann</dc:creator>
  <cp:lastModifiedBy>Gaida Thomas</cp:lastModifiedBy>
  <cp:revision>9</cp:revision>
  <dcterms:created xsi:type="dcterms:W3CDTF">2020-10-30T14:10:17Z</dcterms:created>
  <dcterms:modified xsi:type="dcterms:W3CDTF">2023-10-19T10:12:52Z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2020-10-30T00:00:00Z</vt:filetime>
  </property>
</Properties>
</file>