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406" r:id="rId4"/>
    <p:sldId id="407" r:id="rId5"/>
    <p:sldId id="408" r:id="rId6"/>
    <p:sldId id="409" r:id="rId7"/>
    <p:sldId id="313" r:id="rId8"/>
    <p:sldId id="413" r:id="rId9"/>
    <p:sldId id="416" r:id="rId10"/>
    <p:sldId id="417" r:id="rId11"/>
    <p:sldId id="419" r:id="rId12"/>
    <p:sldId id="420" r:id="rId13"/>
    <p:sldId id="421" r:id="rId14"/>
    <p:sldId id="422" r:id="rId15"/>
    <p:sldId id="403" r:id="rId16"/>
    <p:sldId id="340" r:id="rId17"/>
    <p:sldId id="343" r:id="rId18"/>
    <p:sldId id="344" r:id="rId19"/>
    <p:sldId id="423" r:id="rId20"/>
    <p:sldId id="425" r:id="rId21"/>
    <p:sldId id="424" r:id="rId22"/>
    <p:sldId id="426" r:id="rId23"/>
    <p:sldId id="427" r:id="rId24"/>
    <p:sldId id="428" r:id="rId25"/>
    <p:sldId id="528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7D8B7-0193-4BEB-B90A-3296A0E55C9A}" type="datetimeFigureOut">
              <a:rPr lang="de-AT" smtClean="0"/>
              <a:t>19.10.2023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3A77E-3012-49BC-89B6-A1291449BD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28548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30F81C49-856A-48B2-A6E1-477DAD1E7D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1B6A4-B25F-4C58-89D4-FB72D5136AB4}" type="slidenum">
              <a:rPr kumimoji="0" lang="de-AT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AT" alt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A0324020-05DB-424E-AEB5-B4540C3A31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F3F83961-5607-4D48-97E3-53C7941213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AB4CD2AC-C1E5-4231-8583-5549506A090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26436-4B72-41E7-B9BA-F5CD9160CB98}" type="slidenum">
              <a:rPr kumimoji="0" lang="de-AT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AT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203AC2A9-3495-4075-A4BE-275FE95706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459A9E0F-FD48-41C3-8C4F-FA554EA2EA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altLang="de-DE"/>
          </a:p>
        </p:txBody>
      </p:sp>
      <p:sp>
        <p:nvSpPr>
          <p:cNvPr id="583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3F1C64-CE95-4A8C-BC71-CC933F5C072D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453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30F81C49-856A-48B2-A6E1-477DAD1E7D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1B6A4-B25F-4C58-89D4-FB72D5136AB4}" type="slidenum">
              <a:rPr kumimoji="0" lang="de-AT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AT" alt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A0324020-05DB-424E-AEB5-B4540C3A31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F3F83961-5607-4D48-97E3-53C7941213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552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30F81C49-856A-48B2-A6E1-477DAD1E7D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1B6A4-B25F-4C58-89D4-FB72D5136AB4}" type="slidenum">
              <a:rPr kumimoji="0" lang="de-AT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AT" alt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A0324020-05DB-424E-AEB5-B4540C3A31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F3F83961-5607-4D48-97E3-53C7941213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36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30F81C49-856A-48B2-A6E1-477DAD1E7D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1B6A4-B25F-4C58-89D4-FB72D5136AB4}" type="slidenum">
              <a:rPr kumimoji="0" lang="de-AT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AT" alt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A0324020-05DB-424E-AEB5-B4540C3A31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F3F83961-5607-4D48-97E3-53C7941213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192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30F81C49-856A-48B2-A6E1-477DAD1E7D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1B6A4-B25F-4C58-89D4-FB72D5136AB4}" type="slidenum">
              <a:rPr kumimoji="0" lang="de-AT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AT" alt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A0324020-05DB-424E-AEB5-B4540C3A31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F3F83961-5607-4D48-97E3-53C7941213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819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30F81C49-856A-48B2-A6E1-477DAD1E7D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1B6A4-B25F-4C58-89D4-FB72D5136AB4}" type="slidenum">
              <a:rPr kumimoji="0" lang="de-AT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AT" alt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A0324020-05DB-424E-AEB5-B4540C3A31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F3F83961-5607-4D48-97E3-53C7941213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133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30F81C49-856A-48B2-A6E1-477DAD1E7D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1B6A4-B25F-4C58-89D4-FB72D5136AB4}" type="slidenum">
              <a:rPr kumimoji="0" lang="de-AT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AT" alt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A0324020-05DB-424E-AEB5-B4540C3A31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F3F83961-5607-4D48-97E3-53C7941213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344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30F81C49-856A-48B2-A6E1-477DAD1E7D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1B6A4-B25F-4C58-89D4-FB72D5136AB4}" type="slidenum">
              <a:rPr kumimoji="0" lang="de-AT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AT" alt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A0324020-05DB-424E-AEB5-B4540C3A31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F3F83961-5607-4D48-97E3-53C7941213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853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63A0517B-2BD7-4101-BC13-32B433F1912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ABBDE-B2D6-4695-B845-A73D7C6ACEB4}" type="slidenum">
              <a:rPr kumimoji="0" lang="de-AT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AT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93AF82C0-FA46-4097-B8EC-DC45BDBDDF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458E6835-2F16-4D14-83A5-70F08D857C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de-DE"/>
              <a:t>20.11.2014</a:t>
            </a:r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0257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20.11.2014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586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20.11.2014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0804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0A12B14-4050-4F78-AB22-5C5096BEA1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0D7D3A-889F-4947-9E8A-726CB6C78E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A5B88D8-5F24-49D1-84DD-35D69925A2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09417-4630-4C5E-83FC-F87148FB8888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21405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_Gänserndorf Lang bunt 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6165850"/>
            <a:ext cx="7248128" cy="438150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dirty="0"/>
              <a:t>Textmasterformat bearbeiten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27381" y="6381328"/>
            <a:ext cx="2560320" cy="36576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Okt. 2014</a:t>
            </a:r>
          </a:p>
        </p:txBody>
      </p:sp>
    </p:spTree>
    <p:extLst>
      <p:ext uri="{BB962C8B-B14F-4D97-AF65-F5344CB8AC3E}">
        <p14:creationId xmlns:p14="http://schemas.microsoft.com/office/powerpoint/2010/main" val="96994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20.11.2014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Eingekerbter Richtungspfeil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Eingekerbter Richtungspfeil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773888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20.11.2014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0001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20.11.2014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2097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20.11.2014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9014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20.11.2014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9779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20.11.2014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85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de-DE"/>
              <a:t>20.11.2014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Gerade Verbindung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Eingekerbter Richtungspfeil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55909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0" y="5783593"/>
            <a:ext cx="4536419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Gerade Verbindung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/>
              <a:t>Textmasterformat bearbeiten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  <a:p>
            <a:pPr lvl="3" eaLnBrk="1" latinLnBrk="0" hangingPunct="1"/>
            <a:r>
              <a:rPr kumimoji="0" lang="de-DE" dirty="0"/>
              <a:t>Vierte Ebene</a:t>
            </a:r>
          </a:p>
          <a:p>
            <a:pPr lvl="4" eaLnBrk="1" latinLnBrk="0" hangingPunct="1"/>
            <a:r>
              <a:rPr kumimoji="0" lang="de-DE" dirty="0"/>
              <a:t>Fünfte Ebene</a:t>
            </a:r>
            <a:endParaRPr kumimoji="0" lang="en-US" dirty="0"/>
          </a:p>
        </p:txBody>
      </p:sp>
      <p:pic>
        <p:nvPicPr>
          <p:cNvPr id="11" name="Picture 2" descr="E:\Dir\Direktoren\Marke Gymnasium\Gymnasium_Toolkit\Logos\Logo_Gymnasium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958" y="-4564"/>
            <a:ext cx="1819041" cy="134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Datumsplatzhalter 3"/>
          <p:cNvSpPr>
            <a:spLocks noGrp="1"/>
          </p:cNvSpPr>
          <p:nvPr>
            <p:ph type="dt" sz="half" idx="2"/>
          </p:nvPr>
        </p:nvSpPr>
        <p:spPr>
          <a:xfrm>
            <a:off x="527381" y="6381328"/>
            <a:ext cx="2560320" cy="36576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r>
              <a:rPr lang="de-DE"/>
              <a:t>20.11.2014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660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wi.at/" TargetMode="External"/><Relationship Id="rId2" Type="http://schemas.openxmlformats.org/officeDocument/2006/relationships/hyperlink" Target="http://www.bic.at/" TargetMode="Externa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ulpsychologie.at/" TargetMode="External"/><Relationship Id="rId2" Type="http://schemas.openxmlformats.org/officeDocument/2006/relationships/hyperlink" Target="http://www.berufskompass.at/" TargetMode="Externa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2163" y="1227953"/>
            <a:ext cx="8423819" cy="1224136"/>
          </a:xfrm>
          <a:noFill/>
          <a:effectLst>
            <a:innerShdw blurRad="114300">
              <a:prstClr val="black"/>
            </a:innerShdw>
          </a:effectLst>
        </p:spPr>
        <p:txBody>
          <a:bodyPr>
            <a:normAutofit fontScale="90000"/>
          </a:bodyPr>
          <a:lstStyle/>
          <a:p>
            <a:pPr algn="ctr"/>
            <a:r>
              <a:rPr lang="de-DE" sz="5400" dirty="0">
                <a:latin typeface="Broadway" panose="04040905080B02020502" pitchFamily="82" charset="0"/>
              </a:rPr>
              <a:t>Gymnasium oder Realgymnasium?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D80BE7C-18BB-46C7-9FE6-49AD1499940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74956" y="4189180"/>
            <a:ext cx="8208912" cy="113002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800" dirty="0">
                <a:solidFill>
                  <a:schemeClr val="tx1"/>
                </a:solidFill>
              </a:rPr>
              <a:t>Konrad Lorenz </a:t>
            </a:r>
          </a:p>
          <a:p>
            <a:pPr algn="ctr">
              <a:lnSpc>
                <a:spcPct val="90000"/>
              </a:lnSpc>
            </a:pPr>
            <a:r>
              <a:rPr lang="de-DE" altLang="de-DE" sz="1800" dirty="0">
                <a:solidFill>
                  <a:schemeClr val="tx1"/>
                </a:solidFill>
              </a:rPr>
              <a:t>Bundesgymnasium und Bundesrealgymnasium</a:t>
            </a:r>
          </a:p>
          <a:p>
            <a:pPr>
              <a:lnSpc>
                <a:spcPct val="90000"/>
              </a:lnSpc>
            </a:pPr>
            <a:endParaRPr lang="de-DE" altLang="de-DE" sz="2800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endParaRPr lang="de-DE" altLang="de-DE" sz="2800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endParaRPr lang="de-DE" altLang="de-DE" sz="2800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endParaRPr lang="de-DE" altLang="de-DE" sz="2800" dirty="0">
              <a:solidFill>
                <a:srgbClr val="008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>
                <a:solidFill>
                  <a:prstClr val="black"/>
                </a:solidFill>
                <a:latin typeface="Lucida Sans Unicode"/>
              </a:rPr>
              <a:t>www.klg.or.at</a:t>
            </a:r>
          </a:p>
          <a:p>
            <a:endParaRPr lang="de-DE" dirty="0">
              <a:solidFill>
                <a:srgbClr val="98C723">
                  <a:tint val="20000"/>
                </a:srgbClr>
              </a:solidFill>
              <a:latin typeface="Lucida Sans Unicode"/>
            </a:endParaRPr>
          </a:p>
        </p:txBody>
      </p:sp>
      <p:pic>
        <p:nvPicPr>
          <p:cNvPr id="6" name="Bild 3" descr="goose_over.png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910"/>
          <a:stretch/>
        </p:blipFill>
        <p:spPr>
          <a:xfrm>
            <a:off x="221673" y="2758937"/>
            <a:ext cx="11970327" cy="3946531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8DCA337D-0554-45C9-AFF2-87C3A5FFC065}"/>
              </a:ext>
            </a:extLst>
          </p:cNvPr>
          <p:cNvSpPr txBox="1">
            <a:spLocks noChangeArrowheads="1"/>
          </p:cNvSpPr>
          <p:nvPr/>
        </p:nvSpPr>
        <p:spPr>
          <a:xfrm>
            <a:off x="1137676" y="4335055"/>
            <a:ext cx="8208912" cy="838273"/>
          </a:xfrm>
          <a:prstGeom prst="rect">
            <a:avLst/>
          </a:prstGeom>
        </p:spPr>
        <p:txBody>
          <a:bodyPr vert="horz" lIns="45720" rIns="45720">
            <a:normAutofit fontScale="40000" lnSpcReduction="20000"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90000"/>
              </a:lnSpc>
              <a:buClr>
                <a:srgbClr val="98C723"/>
              </a:buClr>
            </a:pPr>
            <a:endParaRPr lang="de-DE" altLang="de-DE" sz="2800" dirty="0">
              <a:solidFill>
                <a:srgbClr val="008000"/>
              </a:solidFill>
              <a:latin typeface="Lucida Sans Unicode"/>
            </a:endParaRPr>
          </a:p>
          <a:p>
            <a:pPr>
              <a:lnSpc>
                <a:spcPct val="90000"/>
              </a:lnSpc>
              <a:buClr>
                <a:srgbClr val="98C723"/>
              </a:buClr>
            </a:pPr>
            <a:endParaRPr lang="de-DE" altLang="de-DE" sz="2800" dirty="0">
              <a:solidFill>
                <a:srgbClr val="008000"/>
              </a:solidFill>
              <a:latin typeface="Lucida Sans Unicode"/>
            </a:endParaRPr>
          </a:p>
          <a:p>
            <a:pPr>
              <a:lnSpc>
                <a:spcPct val="90000"/>
              </a:lnSpc>
              <a:buClr>
                <a:srgbClr val="98C723"/>
              </a:buClr>
            </a:pPr>
            <a:endParaRPr lang="de-DE" altLang="de-DE" sz="2800" dirty="0">
              <a:solidFill>
                <a:srgbClr val="008000"/>
              </a:solidFill>
              <a:latin typeface="Lucida Sans Unicode"/>
            </a:endParaRPr>
          </a:p>
          <a:p>
            <a:pPr>
              <a:lnSpc>
                <a:spcPct val="90000"/>
              </a:lnSpc>
              <a:buClr>
                <a:srgbClr val="98C723"/>
              </a:buClr>
            </a:pPr>
            <a:r>
              <a:rPr lang="de-DE" altLang="de-DE" sz="3800" dirty="0">
                <a:solidFill>
                  <a:prstClr val="black"/>
                </a:solidFill>
                <a:latin typeface="Lucida Sans Unicode"/>
              </a:rPr>
              <a:t>2230 Gänserndorf, Gärtnergasse 5 - 7</a:t>
            </a:r>
          </a:p>
          <a:p>
            <a:pPr>
              <a:lnSpc>
                <a:spcPct val="90000"/>
              </a:lnSpc>
              <a:buClr>
                <a:srgbClr val="98C723"/>
              </a:buClr>
            </a:pPr>
            <a:endParaRPr lang="de-DE" altLang="de-DE" sz="2800" dirty="0">
              <a:solidFill>
                <a:srgbClr val="008000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908085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036C5191-A1CB-4C5A-9601-5E49239886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8236" y="319000"/>
            <a:ext cx="6267283" cy="813098"/>
          </a:xfrm>
          <a:effectLst>
            <a:outerShdw blurRad="50800" dist="38100" dir="5400000" rotWithShape="0">
              <a:srgbClr val="000000">
                <a:alpha val="35000"/>
              </a:srgbClr>
            </a:outerShdw>
            <a:softEdge rad="38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altLang="de-DE" sz="3600" dirty="0">
                <a:latin typeface="Arial" panose="020B0604020202020204" pitchFamily="34" charset="0"/>
                <a:cs typeface="Arial" panose="020B0604020202020204" pitchFamily="34" charset="0"/>
              </a:rPr>
              <a:t>Das gibt es auch bei uns…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A0A98F6-086F-45F0-AB86-DC585BD38D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9673" y="1837737"/>
            <a:ext cx="10067636" cy="4608512"/>
          </a:xfrm>
        </p:spPr>
        <p:txBody>
          <a:bodyPr>
            <a:normAutofit/>
          </a:bodyPr>
          <a:lstStyle/>
          <a:p>
            <a:pPr marL="625475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Konversationskurse</a:t>
            </a:r>
          </a:p>
          <a:p>
            <a:pPr marL="625475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französische Sprachassistenten </a:t>
            </a:r>
          </a:p>
          <a:p>
            <a:pPr marL="625475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Teilnahme an DELF-Prüfungen</a:t>
            </a:r>
          </a:p>
          <a:p>
            <a:pPr marL="625475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Teilnahme am Fremdsprachen- Wettbewerb</a:t>
            </a:r>
          </a:p>
          <a:p>
            <a:pPr marL="625475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Besuch franz. Filme, Theaterstücke und</a:t>
            </a:r>
          </a:p>
          <a:p>
            <a:pPr marL="0" indent="0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     Ausstellungen </a:t>
            </a:r>
          </a:p>
          <a:p>
            <a:pPr marL="625475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Sprachwoche in Frankreich</a:t>
            </a:r>
          </a:p>
          <a:p>
            <a:pPr marL="109728" indent="0">
              <a:buNone/>
            </a:pP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de-DE" altLang="de-DE" sz="4000" dirty="0">
              <a:latin typeface="Tahoma" panose="020B060403050404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550AB22-4131-4182-BD49-321242546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0167" y="1374643"/>
            <a:ext cx="2853563" cy="189503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4345DF1-3DFA-45D9-8DA8-6F3A5A5155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0168" y="4141993"/>
            <a:ext cx="2801717" cy="17167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3934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036C5191-A1CB-4C5A-9601-5E49239886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7471" y="264419"/>
            <a:ext cx="4032448" cy="860424"/>
          </a:xfrm>
          <a:effectLst>
            <a:outerShdw blurRad="50800" dist="38100" dir="5400000" rotWithShape="0">
              <a:srgbClr val="000000">
                <a:alpha val="35000"/>
              </a:srgbClr>
            </a:outerShdw>
            <a:softEdge rad="38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altLang="de-DE" sz="3600" dirty="0">
                <a:latin typeface="Arial" panose="020B0604020202020204" pitchFamily="34" charset="0"/>
                <a:cs typeface="Arial" panose="020B0604020202020204" pitchFamily="34" charset="0"/>
              </a:rPr>
              <a:t>Realgymnasium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F7B5EA52-EB88-401B-948B-395622B29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837408"/>
              </p:ext>
            </p:extLst>
          </p:nvPr>
        </p:nvGraphicFramePr>
        <p:xfrm>
          <a:off x="982224" y="1492138"/>
          <a:ext cx="5949206" cy="28953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996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570">
                <a:tc>
                  <a:txBody>
                    <a:bodyPr/>
                    <a:lstStyle/>
                    <a:p>
                      <a:r>
                        <a:rPr lang="de-D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Fach</a:t>
                      </a:r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Kl.</a:t>
                      </a:r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Kl.</a:t>
                      </a:r>
                    </a:p>
                  </a:txBody>
                  <a:tcPr marL="91443" marR="91443" marT="45695" marB="456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570">
                <a:tc>
                  <a:txBody>
                    <a:bodyPr/>
                    <a:lstStyle/>
                    <a:p>
                      <a:pPr algn="l"/>
                      <a:r>
                        <a:rPr lang="de-D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Technik und Design</a:t>
                      </a:r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43" marR="91443" marT="45695" marB="456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570">
                <a:tc>
                  <a:txBody>
                    <a:bodyPr/>
                    <a:lstStyle/>
                    <a:p>
                      <a:r>
                        <a:rPr kumimoji="0" lang="de-DE" sz="2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Informatik</a:t>
                      </a:r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43" marR="91443" marT="45695" marB="456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570">
                <a:tc>
                  <a:txBody>
                    <a:bodyPr/>
                    <a:lstStyle/>
                    <a:p>
                      <a:r>
                        <a:rPr kumimoji="0" lang="de-DE" sz="22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Angew</a:t>
                      </a:r>
                      <a:r>
                        <a:rPr kumimoji="0" lang="de-DE" sz="2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de-DE" sz="22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Computerunterst</a:t>
                      </a:r>
                      <a:r>
                        <a:rPr kumimoji="0" lang="de-DE" sz="2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Geometrie</a:t>
                      </a:r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43" marR="91443" marT="45695" marB="456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570">
                <a:tc>
                  <a:txBody>
                    <a:bodyPr/>
                    <a:lstStyle/>
                    <a:p>
                      <a:r>
                        <a:rPr kumimoji="0" lang="de-DE" sz="22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Angew</a:t>
                      </a:r>
                      <a:r>
                        <a:rPr kumimoji="0" lang="de-DE" sz="2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Mathematik</a:t>
                      </a:r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43" marR="91443" marT="45695" marB="45695"/>
                </a:tc>
                <a:extLst>
                  <a:ext uri="{0D108BD9-81ED-4DB2-BD59-A6C34878D82A}">
                    <a16:rowId xmlns:a16="http://schemas.microsoft.com/office/drawing/2014/main" val="3961591350"/>
                  </a:ext>
                </a:extLst>
              </a:tr>
              <a:tr h="4235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2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NaWi</a:t>
                      </a:r>
                      <a:r>
                        <a:rPr kumimoji="0" lang="de-DE" sz="2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Laborübungen</a:t>
                      </a:r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43" marR="91443" marT="45695" marB="45695"/>
                </a:tc>
                <a:extLst>
                  <a:ext uri="{0D108BD9-81ED-4DB2-BD59-A6C34878D82A}">
                    <a16:rowId xmlns:a16="http://schemas.microsoft.com/office/drawing/2014/main" val="948226412"/>
                  </a:ext>
                </a:extLst>
              </a:tr>
            </a:tbl>
          </a:graphicData>
        </a:graphic>
      </p:graphicFrame>
      <p:pic>
        <p:nvPicPr>
          <p:cNvPr id="2" name="Grafik 1">
            <a:extLst>
              <a:ext uri="{FF2B5EF4-FFF2-40B4-BE49-F238E27FC236}">
                <a16:creationId xmlns:a16="http://schemas.microsoft.com/office/drawing/2014/main" id="{C89591AC-5B6F-4C2F-9878-664A39ACD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3" y="4156255"/>
            <a:ext cx="3307614" cy="241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0CC07D2-490D-4C92-8359-77C89C03F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177" y="4740487"/>
            <a:ext cx="2779645" cy="183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F54CDE3-EF4C-408B-8250-B3D861D1E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2083" y="772590"/>
            <a:ext cx="2277451" cy="32176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9284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853ADAB0-F964-462F-9CE0-FEED07AEB8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9072" y="167285"/>
            <a:ext cx="2016224" cy="860424"/>
          </a:xfrm>
          <a:effectLst>
            <a:outerShdw blurRad="50800" dist="38100" dir="5400000" rotWithShape="0">
              <a:srgbClr val="000000">
                <a:alpha val="35000"/>
              </a:srgbClr>
            </a:outerShdw>
            <a:softEdge rad="38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altLang="de-DE" sz="3600" dirty="0">
                <a:latin typeface="Arial" panose="020B0604020202020204" pitchFamily="34" charset="0"/>
                <a:cs typeface="Arial" panose="020B0604020202020204" pitchFamily="34" charset="0"/>
              </a:rPr>
              <a:t>Werken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8D6020-685B-4C0B-9D55-06DECDC41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55" y="1706284"/>
            <a:ext cx="7370618" cy="4315005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Technischer Teilbereich </a:t>
            </a:r>
          </a:p>
          <a:p>
            <a:pPr marL="625475" lvl="1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anose="05000000000000000000" pitchFamily="2" charset="2"/>
              <a:buChar char="ü"/>
              <a:defRPr/>
            </a:pPr>
            <a:r>
              <a:rPr lang="de-DE" sz="3100" dirty="0">
                <a:latin typeface="Arial" panose="020B0604020202020204" pitchFamily="34" charset="0"/>
                <a:cs typeface="Arial" panose="020B0604020202020204" pitchFamily="34" charset="0"/>
              </a:rPr>
              <a:t>Kompetenzen in den Bereichen: </a:t>
            </a:r>
            <a:br>
              <a:rPr lang="de-DE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100" dirty="0">
                <a:latin typeface="Arial" panose="020B0604020202020204" pitchFamily="34" charset="0"/>
                <a:cs typeface="Arial" panose="020B0604020202020204" pitchFamily="34" charset="0"/>
              </a:rPr>
              <a:t>Gebaute Umwelt, Technik, </a:t>
            </a:r>
            <a:br>
              <a:rPr lang="de-DE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100" dirty="0">
                <a:latin typeface="Arial" panose="020B0604020202020204" pitchFamily="34" charset="0"/>
                <a:cs typeface="Arial" panose="020B0604020202020204" pitchFamily="34" charset="0"/>
              </a:rPr>
              <a:t>Produktgestaltung &amp; Design</a:t>
            </a:r>
          </a:p>
          <a:p>
            <a:pPr marL="0" indent="0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endParaRPr lang="de-DE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Textiler Teilbereich </a:t>
            </a:r>
          </a:p>
          <a:p>
            <a:pPr marL="625475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de-DE" sz="3100" dirty="0">
                <a:latin typeface="Arial" panose="020B0604020202020204" pitchFamily="34" charset="0"/>
                <a:cs typeface="Arial" panose="020B0604020202020204" pitchFamily="34" charset="0"/>
              </a:rPr>
              <a:t>Kompetenzen in den Bereichen: Textiltechnologie, Design-Gestaltungstechniken, Kleidung und Mode, Kultur- und Textilgeschichte, Wohnen, Raumgestaltung</a:t>
            </a:r>
          </a:p>
          <a:p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64C7960-12DA-434D-A917-9DA903EA3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0EE5E9-4D6F-4C26-8AE6-6BC4D5EA9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528" y="597497"/>
            <a:ext cx="2767824" cy="3097036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8CF71426-1094-4CC7-9C03-9221EF56A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6" t="39134" r="15744" b="16699"/>
          <a:stretch>
            <a:fillRect/>
          </a:stretch>
        </p:blipFill>
        <p:spPr bwMode="auto">
          <a:xfrm>
            <a:off x="8530440" y="4071986"/>
            <a:ext cx="2448818" cy="2406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701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853ADAB0-F964-462F-9CE0-FEED07AEB8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2053" y="309763"/>
            <a:ext cx="2520281" cy="860424"/>
          </a:xfrm>
          <a:effectLst>
            <a:outerShdw blurRad="50800" dist="38100" dir="5400000" rotWithShape="0">
              <a:srgbClr val="000000">
                <a:alpha val="35000"/>
              </a:srgbClr>
            </a:outerShdw>
            <a:softEdge rad="38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de-DE" altLang="de-DE" sz="3600" dirty="0">
                <a:latin typeface="Arial" panose="020B0604020202020204" pitchFamily="34" charset="0"/>
                <a:cs typeface="Arial" panose="020B0604020202020204" pitchFamily="34" charset="0"/>
              </a:rPr>
              <a:t>Informatik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8D6020-685B-4C0B-9D55-06DECDC41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706283"/>
            <a:ext cx="9201224" cy="4993018"/>
          </a:xfrm>
        </p:spPr>
        <p:txBody>
          <a:bodyPr>
            <a:normAutofit/>
          </a:bodyPr>
          <a:lstStyle/>
          <a:p>
            <a:pPr marL="625475" lvl="1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anose="05000000000000000000" pitchFamily="2" charset="2"/>
              <a:buChar char="ü"/>
              <a:defRPr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Grundlagen Hardware</a:t>
            </a:r>
          </a:p>
          <a:p>
            <a:pPr marL="625475" lvl="1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anose="05000000000000000000" pitchFamily="2" charset="2"/>
              <a:buChar char="ü"/>
              <a:defRPr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Netzwerk, MS-Teams, Outlook</a:t>
            </a:r>
          </a:p>
          <a:p>
            <a:pPr marL="625475" lvl="1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anose="05000000000000000000" pitchFamily="2" charset="2"/>
              <a:buChar char="ü"/>
              <a:defRPr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Anwendungssoftware (Word, Excel, PowerPoint)</a:t>
            </a:r>
          </a:p>
          <a:p>
            <a:pPr marL="625475" lvl="1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anose="05000000000000000000" pitchFamily="2" charset="2"/>
              <a:buChar char="ü"/>
              <a:defRPr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Internet, E-Mail - Sicherheit</a:t>
            </a:r>
          </a:p>
          <a:p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64C7960-12DA-434D-A917-9DA903EA3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4B0BF8C-F3CD-4BB4-8700-0C6AF385A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286" y="3639070"/>
            <a:ext cx="4241551" cy="282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05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853ADAB0-F964-462F-9CE0-FEED07AEB8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339" y="245108"/>
            <a:ext cx="7560839" cy="1101130"/>
          </a:xfrm>
          <a:effectLst>
            <a:outerShdw blurRad="50800" dist="38100" dir="5400000" rotWithShape="0">
              <a:srgbClr val="000000">
                <a:alpha val="35000"/>
              </a:srgbClr>
            </a:outerShdw>
            <a:softEdge rad="38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de-DE" altLang="de-DE" sz="3600" dirty="0">
                <a:latin typeface="Arial" panose="020B0604020202020204" pitchFamily="34" charset="0"/>
                <a:cs typeface="Arial" panose="020B0604020202020204" pitchFamily="34" charset="0"/>
              </a:rPr>
              <a:t>Angewandte Computerunterstützte Geometrie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8D6020-685B-4C0B-9D55-06DECDC41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436" y="2060848"/>
            <a:ext cx="9029928" cy="4993018"/>
          </a:xfrm>
        </p:spPr>
        <p:txBody>
          <a:bodyPr>
            <a:normAutofit/>
          </a:bodyPr>
          <a:lstStyle/>
          <a:p>
            <a:pPr marL="0" lvl="1" indent="0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None/>
              <a:defRPr/>
            </a:pPr>
            <a:r>
              <a:rPr lang="de-AT" altLang="de-DE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Kompetenzen in den Bereichen </a:t>
            </a:r>
          </a:p>
          <a:p>
            <a:pPr marL="625475" lvl="1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anose="05000000000000000000" pitchFamily="2" charset="2"/>
              <a:buChar char="ü"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Raumvorstellung und Raumdarstellung</a:t>
            </a:r>
          </a:p>
          <a:p>
            <a:pPr marL="625475" lvl="1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anose="05000000000000000000" pitchFamily="2" charset="2"/>
              <a:buChar char="ü"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Genauigkeit und Sauberkeit planerischer Darstellung</a:t>
            </a:r>
          </a:p>
          <a:p>
            <a:pPr marL="625475" lvl="1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anose="05000000000000000000" pitchFamily="2" charset="2"/>
              <a:buChar char="ü"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Planerisches Arbeiten mit Hand und CAD 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(Computer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Aided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Design)</a:t>
            </a:r>
          </a:p>
          <a:p>
            <a:pPr marL="625475" lvl="1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anose="05000000000000000000" pitchFamily="2" charset="2"/>
              <a:buChar char="ü"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1 Schularbeit pro Semester </a:t>
            </a:r>
          </a:p>
          <a:p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64C7960-12DA-434D-A917-9DA903EA3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89FF190-9C1E-4F43-B247-995E88F6E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364" y="1346238"/>
            <a:ext cx="2018296" cy="359879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D9DA186-1D0D-4165-8877-B4B1E126C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922" y="4101241"/>
            <a:ext cx="1688630" cy="273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90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3">
            <a:extLst>
              <a:ext uri="{FF2B5EF4-FFF2-40B4-BE49-F238E27FC236}">
                <a16:creationId xmlns:a16="http://schemas.microsoft.com/office/drawing/2014/main" id="{75D0606B-CC1D-4534-974B-D2D1A809E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6" y="1716089"/>
            <a:ext cx="9557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625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F"/>
            </a:pPr>
            <a:endParaRPr lang="de-DE" altLang="de-DE" sz="2400">
              <a:solidFill>
                <a:srgbClr val="000000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F"/>
            </a:pPr>
            <a:endParaRPr lang="de-DE" altLang="de-DE" sz="2400">
              <a:solidFill>
                <a:srgbClr val="000000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F"/>
            </a:pPr>
            <a:endParaRPr lang="de-DE" altLang="de-DE" sz="2400">
              <a:solidFill>
                <a:srgbClr val="000000"/>
              </a:solidFill>
            </a:endParaRPr>
          </a:p>
        </p:txBody>
      </p:sp>
      <p:pic>
        <p:nvPicPr>
          <p:cNvPr id="36869" name="Picture 5">
            <a:extLst>
              <a:ext uri="{FF2B5EF4-FFF2-40B4-BE49-F238E27FC236}">
                <a16:creationId xmlns:a16="http://schemas.microsoft.com/office/drawing/2014/main" id="{71611E9A-C8C9-4EEA-82C6-20CE67C2E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0" t="8138" r="7164"/>
          <a:stretch>
            <a:fillRect/>
          </a:stretch>
        </p:blipFill>
        <p:spPr bwMode="auto">
          <a:xfrm>
            <a:off x="6749900" y="2226686"/>
            <a:ext cx="4246637" cy="3112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6">
            <a:extLst>
              <a:ext uri="{FF2B5EF4-FFF2-40B4-BE49-F238E27FC236}">
                <a16:creationId xmlns:a16="http://schemas.microsoft.com/office/drawing/2014/main" id="{B610A091-58CB-47B4-8941-28ED1BC86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127" y="2420888"/>
            <a:ext cx="5432867" cy="20313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625475" lvl="1" indent="-625475">
              <a:spcBef>
                <a:spcPct val="0"/>
              </a:spcBef>
              <a:spcAft>
                <a:spcPct val="25000"/>
              </a:spcAft>
              <a:buClr>
                <a:srgbClr val="98C723">
                  <a:lumMod val="75000"/>
                </a:srgbClr>
              </a:buClr>
              <a:buSzPct val="68000"/>
              <a:buFont typeface="Wingdings" panose="05000000000000000000" pitchFamily="2" charset="2"/>
              <a:buChar char="ü"/>
              <a:defRPr/>
            </a:pPr>
            <a:r>
              <a:rPr lang="de-DE" altLang="de-DE" sz="2800" u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Kombination aus Physik, Chemie, Biologie</a:t>
            </a:r>
          </a:p>
          <a:p>
            <a:pPr marL="625475" lvl="1" indent="-625475">
              <a:spcBef>
                <a:spcPct val="0"/>
              </a:spcBef>
              <a:spcAft>
                <a:spcPct val="25000"/>
              </a:spcAft>
              <a:buClr>
                <a:srgbClr val="98C723">
                  <a:lumMod val="75000"/>
                </a:srgbClr>
              </a:buClr>
              <a:buSzPct val="68000"/>
              <a:buFont typeface="Wingdings" panose="05000000000000000000" pitchFamily="2" charset="2"/>
              <a:buChar char="ü"/>
              <a:defRPr/>
            </a:pPr>
            <a:r>
              <a:rPr lang="de-DE" altLang="de-DE" sz="2800" u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Praktische Übungen</a:t>
            </a:r>
          </a:p>
          <a:p>
            <a:pPr marL="625475" lvl="1" indent="-625475">
              <a:spcBef>
                <a:spcPct val="0"/>
              </a:spcBef>
              <a:spcAft>
                <a:spcPct val="25000"/>
              </a:spcAft>
              <a:buClr>
                <a:srgbClr val="98C723">
                  <a:lumMod val="75000"/>
                </a:srgbClr>
              </a:buClr>
              <a:buSzPct val="68000"/>
              <a:buFont typeface="Wingdings" panose="05000000000000000000" pitchFamily="2" charset="2"/>
              <a:buChar char="ü"/>
              <a:defRPr/>
            </a:pPr>
            <a:r>
              <a:rPr lang="de-DE" altLang="de-DE" sz="2800" u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Versuche &amp; Protokolle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EA810C9-AC07-49AD-A3DA-FF546C1EA33C}"/>
              </a:ext>
            </a:extLst>
          </p:cNvPr>
          <p:cNvSpPr txBox="1">
            <a:spLocks noChangeArrowheads="1"/>
          </p:cNvSpPr>
          <p:nvPr/>
        </p:nvSpPr>
        <p:spPr>
          <a:xfrm>
            <a:off x="286071" y="254498"/>
            <a:ext cx="5976664" cy="1109192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35000"/>
              </a:srgbClr>
            </a:outerShdw>
            <a:softEdge rad="38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altLang="de-DE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NAWI</a:t>
            </a:r>
            <a:br>
              <a:rPr lang="de-DE" altLang="de-DE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3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Naturwissenschaftl</a:t>
            </a:r>
            <a:r>
              <a:rPr lang="de-DE" altLang="de-DE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Labor</a:t>
            </a: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3">
            <a:extLst>
              <a:ext uri="{FF2B5EF4-FFF2-40B4-BE49-F238E27FC236}">
                <a16:creationId xmlns:a16="http://schemas.microsoft.com/office/drawing/2014/main" id="{16348FF9-CF59-4FAF-8C7F-972ECC054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6" y="1716089"/>
            <a:ext cx="9557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625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F"/>
            </a:pPr>
            <a:endParaRPr lang="de-DE" altLang="de-DE" sz="2400">
              <a:solidFill>
                <a:srgbClr val="000000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F"/>
            </a:pPr>
            <a:endParaRPr lang="de-DE" altLang="de-DE" sz="2400">
              <a:solidFill>
                <a:srgbClr val="000000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F"/>
            </a:pPr>
            <a:endParaRPr lang="de-DE" altLang="de-DE" sz="2400">
              <a:solidFill>
                <a:srgbClr val="000000"/>
              </a:solidFill>
            </a:endParaRPr>
          </a:p>
        </p:txBody>
      </p:sp>
      <p:sp>
        <p:nvSpPr>
          <p:cNvPr id="78853" name="Text Box 6">
            <a:extLst>
              <a:ext uri="{FF2B5EF4-FFF2-40B4-BE49-F238E27FC236}">
                <a16:creationId xmlns:a16="http://schemas.microsoft.com/office/drawing/2014/main" id="{48729FD0-B7ED-424A-8741-EA802D440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92" y="2345480"/>
            <a:ext cx="5483246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5475" lvl="1" indent="-625475">
              <a:spcBef>
                <a:spcPct val="0"/>
              </a:spcBef>
              <a:spcAft>
                <a:spcPct val="25000"/>
              </a:spcAft>
              <a:buClr>
                <a:srgbClr val="98C723">
                  <a:lumMod val="75000"/>
                </a:srgbClr>
              </a:buClr>
              <a:buSzPct val="68000"/>
              <a:buFont typeface="Wingdings" panose="05000000000000000000" pitchFamily="2" charset="2"/>
              <a:buChar char="ü"/>
              <a:defRPr/>
            </a:pPr>
            <a:r>
              <a:rPr lang="de-DE" altLang="de-DE" sz="2800" dirty="0">
                <a:solidFill>
                  <a:prstClr val="black"/>
                </a:solidFill>
                <a:cs typeface="Arial" panose="020B0604020202020204" pitchFamily="34" charset="0"/>
              </a:rPr>
              <a:t>Mathematik im Alltag</a:t>
            </a:r>
          </a:p>
          <a:p>
            <a:pPr marL="625475" lvl="1" indent="-625475">
              <a:spcBef>
                <a:spcPct val="0"/>
              </a:spcBef>
              <a:spcAft>
                <a:spcPct val="25000"/>
              </a:spcAft>
              <a:buClr>
                <a:srgbClr val="98C723">
                  <a:lumMod val="75000"/>
                </a:srgbClr>
              </a:buClr>
              <a:buSzPct val="68000"/>
              <a:buFont typeface="Wingdings" panose="05000000000000000000" pitchFamily="2" charset="2"/>
              <a:buChar char="ü"/>
              <a:defRPr/>
            </a:pPr>
            <a:r>
              <a:rPr lang="de-DE" altLang="de-DE" sz="2800" dirty="0">
                <a:solidFill>
                  <a:prstClr val="black"/>
                </a:solidFill>
                <a:cs typeface="Arial" panose="020B0604020202020204" pitchFamily="34" charset="0"/>
              </a:rPr>
              <a:t>Einführung in Computeralgebra-Systeme (</a:t>
            </a:r>
            <a:r>
              <a:rPr lang="de-DE" altLang="de-DE" sz="2800" dirty="0" err="1">
                <a:solidFill>
                  <a:prstClr val="black"/>
                </a:solidFill>
                <a:cs typeface="Arial" panose="020B0604020202020204" pitchFamily="34" charset="0"/>
              </a:rPr>
              <a:t>Geogebra</a:t>
            </a:r>
            <a:r>
              <a:rPr lang="de-DE" altLang="de-DE" sz="2800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8918" name="Grafik 1">
            <a:extLst>
              <a:ext uri="{FF2B5EF4-FFF2-40B4-BE49-F238E27FC236}">
                <a16:creationId xmlns:a16="http://schemas.microsoft.com/office/drawing/2014/main" id="{11EEE7B8-ABFD-46C9-AB36-39A0D3AB1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715" y="1835588"/>
            <a:ext cx="3982500" cy="2952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6B674C65-11E4-4E20-824B-61470A66B8F0}"/>
              </a:ext>
            </a:extLst>
          </p:cNvPr>
          <p:cNvSpPr txBox="1">
            <a:spLocks noChangeArrowheads="1"/>
          </p:cNvSpPr>
          <p:nvPr/>
        </p:nvSpPr>
        <p:spPr>
          <a:xfrm>
            <a:off x="320243" y="268758"/>
            <a:ext cx="5483247" cy="682378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35000"/>
              </a:srgbClr>
            </a:outerShdw>
            <a:softEdge rad="38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altLang="de-DE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Angewandte Mathematik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>
            <a:extLst>
              <a:ext uri="{FF2B5EF4-FFF2-40B4-BE49-F238E27FC236}">
                <a16:creationId xmlns:a16="http://schemas.microsoft.com/office/drawing/2014/main" id="{A549BD2B-520F-4DBE-896B-C4F70B3CED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8146" y="1630218"/>
            <a:ext cx="9568295" cy="4114800"/>
          </a:xfrm>
        </p:spPr>
        <p:txBody>
          <a:bodyPr>
            <a:normAutofit/>
          </a:bodyPr>
          <a:lstStyle/>
          <a:p>
            <a:pPr marL="625475" lvl="1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anose="05000000000000000000" pitchFamily="2" charset="2"/>
              <a:buChar char="ü"/>
              <a:defRPr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Freude am Arbeiten mit dem Computer</a:t>
            </a:r>
          </a:p>
          <a:p>
            <a:pPr marL="625475" lvl="1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anose="05000000000000000000" pitchFamily="2" charset="2"/>
              <a:buChar char="ü"/>
              <a:defRPr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Handwerkliches Interesse/Geschick</a:t>
            </a:r>
          </a:p>
          <a:p>
            <a:pPr marL="625475" lvl="1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anose="05000000000000000000" pitchFamily="2" charset="2"/>
              <a:buChar char="ü"/>
              <a:defRPr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Interesse an Biologie, Chemie, Physik, Geometrie</a:t>
            </a:r>
          </a:p>
          <a:p>
            <a:pPr marL="625475" lvl="1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anose="05000000000000000000" pitchFamily="2" charset="2"/>
              <a:buChar char="ü"/>
              <a:defRPr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Freude am Experimentieren</a:t>
            </a:r>
          </a:p>
          <a:p>
            <a:pPr marL="625475" lvl="1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anose="05000000000000000000" pitchFamily="2" charset="2"/>
              <a:buChar char="ü"/>
              <a:defRPr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Räumliches Vorstellungsvermögen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FB4DDE3-6775-470D-A6BF-7A22EF3901BA}"/>
              </a:ext>
            </a:extLst>
          </p:cNvPr>
          <p:cNvSpPr txBox="1">
            <a:spLocks noChangeArrowheads="1"/>
          </p:cNvSpPr>
          <p:nvPr/>
        </p:nvSpPr>
        <p:spPr>
          <a:xfrm>
            <a:off x="324721" y="250286"/>
            <a:ext cx="5771279" cy="682378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35000"/>
              </a:srgbClr>
            </a:outerShdw>
            <a:softEdge rad="38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altLang="de-DE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Voraussetzungen fürs RG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feil nach unten 6">
            <a:extLst>
              <a:ext uri="{FF2B5EF4-FFF2-40B4-BE49-F238E27FC236}">
                <a16:creationId xmlns:a16="http://schemas.microsoft.com/office/drawing/2014/main" id="{80F40897-8E70-4DB6-8D4B-5F8C95EB4570}"/>
              </a:ext>
            </a:extLst>
          </p:cNvPr>
          <p:cNvSpPr/>
          <p:nvPr/>
        </p:nvSpPr>
        <p:spPr>
          <a:xfrm rot="2021112">
            <a:off x="4868864" y="649289"/>
            <a:ext cx="485775" cy="536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8" name="Pfeil nach unten 7">
            <a:extLst>
              <a:ext uri="{FF2B5EF4-FFF2-40B4-BE49-F238E27FC236}">
                <a16:creationId xmlns:a16="http://schemas.microsoft.com/office/drawing/2014/main" id="{2D3C2B4B-B640-425E-80AF-AC7E0DCF3B35}"/>
              </a:ext>
            </a:extLst>
          </p:cNvPr>
          <p:cNvSpPr/>
          <p:nvPr/>
        </p:nvSpPr>
        <p:spPr>
          <a:xfrm rot="19960547">
            <a:off x="7112000" y="639763"/>
            <a:ext cx="484188" cy="5572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87045" name="Textfeld 8">
            <a:extLst>
              <a:ext uri="{FF2B5EF4-FFF2-40B4-BE49-F238E27FC236}">
                <a16:creationId xmlns:a16="http://schemas.microsoft.com/office/drawing/2014/main" id="{309924C3-557D-4C3E-959C-8AD63B59D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664" y="1511300"/>
            <a:ext cx="201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de-DE" altLang="de-DE" sz="1800">
                <a:solidFill>
                  <a:prstClr val="black"/>
                </a:solidFill>
                <a:latin typeface="Calibri" panose="020F0502020204030204" pitchFamily="34" charset="0"/>
              </a:rPr>
              <a:t>Unterstufe</a:t>
            </a:r>
          </a:p>
        </p:txBody>
      </p:sp>
      <p:sp>
        <p:nvSpPr>
          <p:cNvPr id="87046" name="Textfeld 9">
            <a:extLst>
              <a:ext uri="{FF2B5EF4-FFF2-40B4-BE49-F238E27FC236}">
                <a16:creationId xmlns:a16="http://schemas.microsoft.com/office/drawing/2014/main" id="{79EC0D8C-EF2A-4E9C-B5E3-9414E3F9C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1588" y="1169988"/>
            <a:ext cx="18716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de-DE" altLang="de-DE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Gymnasium</a:t>
            </a:r>
          </a:p>
          <a:p>
            <a:pPr algn="ctr">
              <a:spcBef>
                <a:spcPct val="0"/>
              </a:spcBef>
              <a:buClrTx/>
              <a:buNone/>
            </a:pPr>
            <a:r>
              <a:rPr lang="de-DE" altLang="de-DE" sz="1800" b="1" dirty="0">
                <a:solidFill>
                  <a:prstClr val="black"/>
                </a:solidFill>
                <a:latin typeface="Calibri" panose="020F0502020204030204" pitchFamily="34" charset="0"/>
              </a:rPr>
              <a:t>Französisch oder Latein</a:t>
            </a:r>
          </a:p>
        </p:txBody>
      </p:sp>
      <p:sp>
        <p:nvSpPr>
          <p:cNvPr id="87047" name="Textfeld 10">
            <a:extLst>
              <a:ext uri="{FF2B5EF4-FFF2-40B4-BE49-F238E27FC236}">
                <a16:creationId xmlns:a16="http://schemas.microsoft.com/office/drawing/2014/main" id="{6F242625-FF0E-4AE1-8A97-52441CE1D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088" y="1155700"/>
            <a:ext cx="41259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de-DE" altLang="de-DE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Realgymnasium</a:t>
            </a:r>
          </a:p>
          <a:p>
            <a:pPr algn="ctr">
              <a:spcBef>
                <a:spcPct val="0"/>
              </a:spcBef>
              <a:buClrTx/>
              <a:buNone/>
            </a:pPr>
            <a:r>
              <a:rPr lang="de-DE" altLang="de-DE" sz="1800" b="1" dirty="0">
                <a:solidFill>
                  <a:prstClr val="black"/>
                </a:solidFill>
                <a:latin typeface="Calibri" panose="020F0502020204030204" pitchFamily="34" charset="0"/>
              </a:rPr>
              <a:t>mehr Informatik, Technik und Design, Naturwissenschaften, ACG</a:t>
            </a:r>
          </a:p>
        </p:txBody>
      </p:sp>
      <p:sp>
        <p:nvSpPr>
          <p:cNvPr id="13" name="Pfeil nach unten 12">
            <a:extLst>
              <a:ext uri="{FF2B5EF4-FFF2-40B4-BE49-F238E27FC236}">
                <a16:creationId xmlns:a16="http://schemas.microsoft.com/office/drawing/2014/main" id="{4F87DBEC-EDAF-4C6C-8250-8FB233C37CF0}"/>
              </a:ext>
            </a:extLst>
          </p:cNvPr>
          <p:cNvSpPr/>
          <p:nvPr/>
        </p:nvSpPr>
        <p:spPr>
          <a:xfrm>
            <a:off x="4505325" y="2220913"/>
            <a:ext cx="484188" cy="487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87049" name="Textfeld 15">
            <a:extLst>
              <a:ext uri="{FF2B5EF4-FFF2-40B4-BE49-F238E27FC236}">
                <a16:creationId xmlns:a16="http://schemas.microsoft.com/office/drawing/2014/main" id="{47E84CE9-2D65-4605-8485-69E4D3F99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89" y="2511425"/>
            <a:ext cx="1152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de-DE" altLang="de-DE" sz="1800" b="1">
                <a:solidFill>
                  <a:srgbClr val="7030A0"/>
                </a:solidFill>
                <a:latin typeface="Calibri" panose="020F0502020204030204" pitchFamily="34" charset="0"/>
              </a:rPr>
              <a:t>5. Klasse</a:t>
            </a:r>
          </a:p>
        </p:txBody>
      </p:sp>
      <p:sp>
        <p:nvSpPr>
          <p:cNvPr id="87050" name="Textfeld 16">
            <a:extLst>
              <a:ext uri="{FF2B5EF4-FFF2-40B4-BE49-F238E27FC236}">
                <a16:creationId xmlns:a16="http://schemas.microsoft.com/office/drawing/2014/main" id="{D0B672A5-CE89-4601-9A1A-AB4B6D823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889" y="2987676"/>
            <a:ext cx="30241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de-DE" altLang="de-DE" sz="2200" b="1">
                <a:solidFill>
                  <a:prstClr val="black"/>
                </a:solidFill>
                <a:latin typeface="Calibri" panose="020F0502020204030204" pitchFamily="34" charset="0"/>
              </a:rPr>
              <a:t>L / F oder Sp</a:t>
            </a:r>
          </a:p>
        </p:txBody>
      </p:sp>
      <p:sp>
        <p:nvSpPr>
          <p:cNvPr id="87051" name="Textfeld 17">
            <a:extLst>
              <a:ext uri="{FF2B5EF4-FFF2-40B4-BE49-F238E27FC236}">
                <a16:creationId xmlns:a16="http://schemas.microsoft.com/office/drawing/2014/main" id="{59A26E82-C650-47D9-A4F7-5DB938AA5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4888" y="2957513"/>
            <a:ext cx="18669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de-DE" altLang="de-DE" sz="2200" b="1">
                <a:solidFill>
                  <a:prstClr val="black"/>
                </a:solidFill>
                <a:latin typeface="Calibri" panose="020F0502020204030204" pitchFamily="34" charset="0"/>
              </a:rPr>
              <a:t>L, F oder Sp</a:t>
            </a:r>
          </a:p>
        </p:txBody>
      </p:sp>
      <p:sp>
        <p:nvSpPr>
          <p:cNvPr id="19" name="Pfeil nach unten 18">
            <a:extLst>
              <a:ext uri="{FF2B5EF4-FFF2-40B4-BE49-F238E27FC236}">
                <a16:creationId xmlns:a16="http://schemas.microsoft.com/office/drawing/2014/main" id="{4F61CE3C-590B-47DD-B26B-ABCBC52A87FE}"/>
              </a:ext>
            </a:extLst>
          </p:cNvPr>
          <p:cNvSpPr/>
          <p:nvPr/>
        </p:nvSpPr>
        <p:spPr>
          <a:xfrm>
            <a:off x="7562850" y="2219325"/>
            <a:ext cx="484188" cy="488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87053" name="Textfeld 19">
            <a:extLst>
              <a:ext uri="{FF2B5EF4-FFF2-40B4-BE49-F238E27FC236}">
                <a16:creationId xmlns:a16="http://schemas.microsoft.com/office/drawing/2014/main" id="{3044C9DA-80FC-494A-ACFF-36312A238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5" y="3468689"/>
            <a:ext cx="1028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de-DE" altLang="de-DE" sz="1800" b="1">
                <a:solidFill>
                  <a:srgbClr val="7030A0"/>
                </a:solidFill>
                <a:latin typeface="Calibri" panose="020F0502020204030204" pitchFamily="34" charset="0"/>
              </a:rPr>
              <a:t>6. Klasse</a:t>
            </a:r>
          </a:p>
        </p:txBody>
      </p:sp>
      <p:sp>
        <p:nvSpPr>
          <p:cNvPr id="21" name="Pfeil nach unten 20">
            <a:extLst>
              <a:ext uri="{FF2B5EF4-FFF2-40B4-BE49-F238E27FC236}">
                <a16:creationId xmlns:a16="http://schemas.microsoft.com/office/drawing/2014/main" id="{FE27E405-34B5-4A4D-8694-7659634DBA55}"/>
              </a:ext>
            </a:extLst>
          </p:cNvPr>
          <p:cNvSpPr/>
          <p:nvPr/>
        </p:nvSpPr>
        <p:spPr>
          <a:xfrm>
            <a:off x="4505326" y="3836989"/>
            <a:ext cx="485775" cy="815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87055" name="Textfeld 21">
            <a:extLst>
              <a:ext uri="{FF2B5EF4-FFF2-40B4-BE49-F238E27FC236}">
                <a16:creationId xmlns:a16="http://schemas.microsoft.com/office/drawing/2014/main" id="{BA3491E2-4102-4FB2-9747-490B1CBF7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8975" y="3498851"/>
            <a:ext cx="21795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de-DE" altLang="de-DE" sz="1800" b="1" dirty="0">
                <a:solidFill>
                  <a:srgbClr val="FF0BBF"/>
                </a:solidFill>
                <a:latin typeface="Calibri" panose="020F0502020204030204" pitchFamily="34" charset="0"/>
              </a:rPr>
              <a:t>Informations- und Projektmanagement</a:t>
            </a:r>
          </a:p>
        </p:txBody>
      </p:sp>
      <p:sp>
        <p:nvSpPr>
          <p:cNvPr id="23" name="Pfeil nach unten 22">
            <a:extLst>
              <a:ext uri="{FF2B5EF4-FFF2-40B4-BE49-F238E27FC236}">
                <a16:creationId xmlns:a16="http://schemas.microsoft.com/office/drawing/2014/main" id="{D46555BF-4B7D-49C3-AD20-57D339B17D03}"/>
              </a:ext>
            </a:extLst>
          </p:cNvPr>
          <p:cNvSpPr/>
          <p:nvPr/>
        </p:nvSpPr>
        <p:spPr>
          <a:xfrm>
            <a:off x="7626351" y="3876675"/>
            <a:ext cx="485775" cy="776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87057" name="Textfeld 23">
            <a:extLst>
              <a:ext uri="{FF2B5EF4-FFF2-40B4-BE49-F238E27FC236}">
                <a16:creationId xmlns:a16="http://schemas.microsoft.com/office/drawing/2014/main" id="{22EB85E8-10B4-42FB-A582-990AC7DAE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2938" y="3835400"/>
            <a:ext cx="1363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de-DE" altLang="de-DE" sz="2000" b="1">
                <a:solidFill>
                  <a:prstClr val="black"/>
                </a:solidFill>
                <a:latin typeface="Calibri" panose="020F0502020204030204" pitchFamily="34" charset="0"/>
              </a:rPr>
              <a:t>4 Stunden</a:t>
            </a:r>
          </a:p>
        </p:txBody>
      </p:sp>
      <p:sp>
        <p:nvSpPr>
          <p:cNvPr id="87058" name="Textfeld 24">
            <a:extLst>
              <a:ext uri="{FF2B5EF4-FFF2-40B4-BE49-F238E27FC236}">
                <a16:creationId xmlns:a16="http://schemas.microsoft.com/office/drawing/2014/main" id="{E267E0D2-B8EB-4E25-8D48-EDAD46F4C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576" y="4441825"/>
            <a:ext cx="1071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de-DE" altLang="de-DE" sz="1800" b="1">
                <a:solidFill>
                  <a:srgbClr val="7030A0"/>
                </a:solidFill>
                <a:latin typeface="Calibri" panose="020F0502020204030204" pitchFamily="34" charset="0"/>
              </a:rPr>
              <a:t>7. Klasse</a:t>
            </a:r>
          </a:p>
        </p:txBody>
      </p:sp>
      <p:sp>
        <p:nvSpPr>
          <p:cNvPr id="28" name="Pfeil nach unten 27">
            <a:extLst>
              <a:ext uri="{FF2B5EF4-FFF2-40B4-BE49-F238E27FC236}">
                <a16:creationId xmlns:a16="http://schemas.microsoft.com/office/drawing/2014/main" id="{0DCE1DFF-C926-4181-A60D-4248B48E7755}"/>
              </a:ext>
            </a:extLst>
          </p:cNvPr>
          <p:cNvSpPr/>
          <p:nvPr/>
        </p:nvSpPr>
        <p:spPr>
          <a:xfrm rot="2221717">
            <a:off x="7077075" y="4614863"/>
            <a:ext cx="484188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29" name="Pfeil nach unten 28">
            <a:extLst>
              <a:ext uri="{FF2B5EF4-FFF2-40B4-BE49-F238E27FC236}">
                <a16:creationId xmlns:a16="http://schemas.microsoft.com/office/drawing/2014/main" id="{7496BDE1-3043-424E-9FA9-D575629989BD}"/>
              </a:ext>
            </a:extLst>
          </p:cNvPr>
          <p:cNvSpPr/>
          <p:nvPr/>
        </p:nvSpPr>
        <p:spPr>
          <a:xfrm rot="19598546">
            <a:off x="8212139" y="4594225"/>
            <a:ext cx="485775" cy="388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87061" name="Textfeld 29">
            <a:extLst>
              <a:ext uri="{FF2B5EF4-FFF2-40B4-BE49-F238E27FC236}">
                <a16:creationId xmlns:a16="http://schemas.microsoft.com/office/drawing/2014/main" id="{6680EAF9-59AB-4FC3-B533-5B0EAA118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5761039"/>
            <a:ext cx="99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de-DE" altLang="de-DE" sz="1800">
                <a:solidFill>
                  <a:prstClr val="black"/>
                </a:solidFill>
                <a:latin typeface="Calibri" panose="020F0502020204030204" pitchFamily="34" charset="0"/>
              </a:rPr>
              <a:t>8. Klasse</a:t>
            </a:r>
          </a:p>
        </p:txBody>
      </p:sp>
      <p:sp>
        <p:nvSpPr>
          <p:cNvPr id="31" name="Pfeil nach unten 30">
            <a:extLst>
              <a:ext uri="{FF2B5EF4-FFF2-40B4-BE49-F238E27FC236}">
                <a16:creationId xmlns:a16="http://schemas.microsoft.com/office/drawing/2014/main" id="{7903D884-5DD3-44F1-BEEA-BDE850D5F51A}"/>
              </a:ext>
            </a:extLst>
          </p:cNvPr>
          <p:cNvSpPr/>
          <p:nvPr/>
        </p:nvSpPr>
        <p:spPr>
          <a:xfrm rot="18477096">
            <a:off x="5008564" y="5746751"/>
            <a:ext cx="484187" cy="5445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87063" name="Textfeld 31">
            <a:extLst>
              <a:ext uri="{FF2B5EF4-FFF2-40B4-BE49-F238E27FC236}">
                <a16:creationId xmlns:a16="http://schemas.microsoft.com/office/drawing/2014/main" id="{48FF50D6-B138-4BDF-B299-92A07440E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6389" y="4911726"/>
            <a:ext cx="962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de-DE" altLang="de-DE" sz="2400" b="1">
                <a:solidFill>
                  <a:srgbClr val="00B0F0"/>
                </a:solidFill>
                <a:latin typeface="Calibri" panose="020F0502020204030204" pitchFamily="34" charset="0"/>
              </a:rPr>
              <a:t>DG</a:t>
            </a:r>
          </a:p>
        </p:txBody>
      </p:sp>
      <p:sp>
        <p:nvSpPr>
          <p:cNvPr id="87064" name="Textfeld 33">
            <a:extLst>
              <a:ext uri="{FF2B5EF4-FFF2-40B4-BE49-F238E27FC236}">
                <a16:creationId xmlns:a16="http://schemas.microsoft.com/office/drawing/2014/main" id="{8687B30C-E74B-49F5-B331-67560D505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7039" y="4911726"/>
            <a:ext cx="1366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de-DE" altLang="de-DE" sz="2400" b="1">
                <a:solidFill>
                  <a:srgbClr val="00B0F0"/>
                </a:solidFill>
                <a:latin typeface="Calibri" panose="020F0502020204030204" pitchFamily="34" charset="0"/>
              </a:rPr>
              <a:t>NAWI</a:t>
            </a:r>
          </a:p>
        </p:txBody>
      </p:sp>
      <p:sp>
        <p:nvSpPr>
          <p:cNvPr id="35" name="Pfeil nach unten 34">
            <a:extLst>
              <a:ext uri="{FF2B5EF4-FFF2-40B4-BE49-F238E27FC236}">
                <a16:creationId xmlns:a16="http://schemas.microsoft.com/office/drawing/2014/main" id="{D7134E78-8EA2-4378-847F-310D148007CA}"/>
              </a:ext>
            </a:extLst>
          </p:cNvPr>
          <p:cNvSpPr/>
          <p:nvPr/>
        </p:nvSpPr>
        <p:spPr>
          <a:xfrm rot="3365707">
            <a:off x="7033419" y="5744369"/>
            <a:ext cx="484188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1467" name="Textfeld 35">
            <a:extLst>
              <a:ext uri="{FF2B5EF4-FFF2-40B4-BE49-F238E27FC236}">
                <a16:creationId xmlns:a16="http://schemas.microsoft.com/office/drawing/2014/main" id="{B1BAA71D-3024-4886-9CF8-E4DF372C7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238" y="5876925"/>
            <a:ext cx="1846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de-DE" altLang="de-DE" sz="3200" b="1" u="none" dirty="0">
                <a:solidFill>
                  <a:srgbClr val="98C723">
                    <a:lumMod val="10000"/>
                  </a:srgbClr>
                </a:solidFill>
                <a:latin typeface="Calibri" pitchFamily="34" charset="0"/>
              </a:rPr>
              <a:t>Matura</a:t>
            </a:r>
          </a:p>
        </p:txBody>
      </p:sp>
      <p:sp>
        <p:nvSpPr>
          <p:cNvPr id="87067" name="Textfeld 1">
            <a:extLst>
              <a:ext uri="{FF2B5EF4-FFF2-40B4-BE49-F238E27FC236}">
                <a16:creationId xmlns:a16="http://schemas.microsoft.com/office/drawing/2014/main" id="{EDAB0347-8915-41C7-8200-9E3FA0509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2535238"/>
            <a:ext cx="279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de-AT" altLang="de-DE" sz="2400" b="1">
                <a:solidFill>
                  <a:srgbClr val="7030A0"/>
                </a:solidFill>
                <a:latin typeface="Times New Roman" panose="02020603050405020304" pitchFamily="18" charset="0"/>
              </a:rPr>
              <a:t>neue Fremdsprache</a:t>
            </a:r>
          </a:p>
        </p:txBody>
      </p:sp>
      <p:sp>
        <p:nvSpPr>
          <p:cNvPr id="87068" name="Textfeld 3">
            <a:extLst>
              <a:ext uri="{FF2B5EF4-FFF2-40B4-BE49-F238E27FC236}">
                <a16:creationId xmlns:a16="http://schemas.microsoft.com/office/drawing/2014/main" id="{4D459909-4BF9-412E-BDA3-72FA00EDD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0" y="3468688"/>
            <a:ext cx="2586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de-AT" altLang="de-DE" sz="2400" b="1">
                <a:solidFill>
                  <a:srgbClr val="7030A0"/>
                </a:solidFill>
                <a:latin typeface="Times New Roman" panose="02020603050405020304" pitchFamily="18" charset="0"/>
              </a:rPr>
              <a:t>Wahlpflichtfächer</a:t>
            </a:r>
          </a:p>
        </p:txBody>
      </p:sp>
      <p:sp>
        <p:nvSpPr>
          <p:cNvPr id="87069" name="Textfeld 4">
            <a:extLst>
              <a:ext uri="{FF2B5EF4-FFF2-40B4-BE49-F238E27FC236}">
                <a16:creationId xmlns:a16="http://schemas.microsoft.com/office/drawing/2014/main" id="{99FE4CF6-00BA-4888-B09C-BBF22D4F6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4605" y="4432456"/>
            <a:ext cx="1898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de-AT" altLang="de-DE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MU/</a:t>
            </a:r>
            <a:r>
              <a:rPr lang="de-AT" altLang="de-DE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KuG</a:t>
            </a:r>
            <a:endParaRPr lang="de-AT" altLang="de-DE" sz="24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Textfeld 26">
            <a:extLst>
              <a:ext uri="{FF2B5EF4-FFF2-40B4-BE49-F238E27FC236}">
                <a16:creationId xmlns:a16="http://schemas.microsoft.com/office/drawing/2014/main" id="{BCA76F58-E38E-44FF-BA23-7D2A3F54F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2726" y="5339713"/>
            <a:ext cx="784887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solidFill>
                  <a:srgbClr val="AC0000"/>
                </a:solidFill>
                <a:latin typeface="Calibri" pitchFamily="34" charset="0"/>
              </a:rPr>
              <a:t>English &amp; Science/ Kunst &amp; Kultur / Politik &amp; Wirtschaft / </a:t>
            </a:r>
            <a:r>
              <a:rPr lang="de-DE" b="1" dirty="0" err="1">
                <a:solidFill>
                  <a:srgbClr val="AC0000"/>
                </a:solidFill>
                <a:latin typeface="Calibri" pitchFamily="34" charset="0"/>
              </a:rPr>
              <a:t>NaWi</a:t>
            </a:r>
            <a:r>
              <a:rPr lang="de-DE" b="1" dirty="0">
                <a:solidFill>
                  <a:srgbClr val="AC0000"/>
                </a:solidFill>
                <a:latin typeface="Calibri" pitchFamily="34" charset="0"/>
              </a:rPr>
              <a:t> Übungen(RG)</a:t>
            </a:r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4F42EEAF-1FBF-413D-B852-BAD1A7CB6F60}"/>
              </a:ext>
            </a:extLst>
          </p:cNvPr>
          <p:cNvSpPr txBox="1">
            <a:spLocks noChangeArrowheads="1"/>
          </p:cNvSpPr>
          <p:nvPr/>
        </p:nvSpPr>
        <p:spPr>
          <a:xfrm>
            <a:off x="5415032" y="203014"/>
            <a:ext cx="1671568" cy="401233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35000"/>
              </a:srgbClr>
            </a:outerShdw>
            <a:softEdge rad="38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altLang="de-DE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Oberstufe</a:t>
            </a:r>
            <a:endParaRPr lang="de-DE" altLang="de-DE" sz="3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>
            <a:extLst>
              <a:ext uri="{FF2B5EF4-FFF2-40B4-BE49-F238E27FC236}">
                <a16:creationId xmlns:a16="http://schemas.microsoft.com/office/drawing/2014/main" id="{A549BD2B-520F-4DBE-896B-C4F70B3CED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9055" y="1484784"/>
            <a:ext cx="9184120" cy="4114800"/>
          </a:xfrm>
        </p:spPr>
        <p:txBody>
          <a:bodyPr>
            <a:noAutofit/>
          </a:bodyPr>
          <a:lstStyle/>
          <a:p>
            <a:pPr marL="625475" lvl="1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anose="05000000000000000000" pitchFamily="2" charset="2"/>
              <a:buChar char="ü"/>
              <a:defRPr/>
            </a:pPr>
            <a:r>
              <a:rPr lang="de-DE" alt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Interessen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37744" lvl="2" indent="0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None/>
              <a:defRPr/>
            </a:pPr>
            <a:r>
              <a:rPr lang="de-DE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		Lassen sich Interessen erkennen?</a:t>
            </a:r>
          </a:p>
          <a:p>
            <a:pPr marL="625475" lvl="1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anose="05000000000000000000" pitchFamily="2" charset="2"/>
              <a:buChar char="ü"/>
              <a:defRPr/>
            </a:pPr>
            <a:r>
              <a:rPr lang="de-DE" alt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Begabungen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37744" lvl="2" indent="0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None/>
              <a:defRPr/>
            </a:pPr>
            <a:r>
              <a:rPr lang="de-DE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		Was kann mein Kind besonders gut?</a:t>
            </a:r>
          </a:p>
          <a:p>
            <a:pPr marL="625475" lvl="1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anose="05000000000000000000" pitchFamily="2" charset="2"/>
              <a:buChar char="ü"/>
              <a:defRPr/>
            </a:pPr>
            <a:r>
              <a:rPr lang="de-DE" alt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Stärken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37744" lvl="2" indent="0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None/>
              <a:defRPr/>
            </a:pPr>
            <a:r>
              <a:rPr lang="de-DE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		Wo liegen die Stärken meines Kindes?</a:t>
            </a:r>
            <a:br>
              <a:rPr lang="de-DE" altLang="de-DE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None/>
              <a:defRPr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Für ein Fach entscheiden – nicht gegen ein Fach!</a:t>
            </a:r>
            <a:b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FB4DDE3-6775-470D-A6BF-7A22EF3901BA}"/>
              </a:ext>
            </a:extLst>
          </p:cNvPr>
          <p:cNvSpPr txBox="1">
            <a:spLocks noChangeArrowheads="1"/>
          </p:cNvSpPr>
          <p:nvPr/>
        </p:nvSpPr>
        <p:spPr>
          <a:xfrm>
            <a:off x="292534" y="296467"/>
            <a:ext cx="4691159" cy="682378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35000"/>
              </a:srgbClr>
            </a:outerShdw>
            <a:softEdge rad="38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altLang="de-DE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Entscheidungshilfen</a:t>
            </a:r>
          </a:p>
        </p:txBody>
      </p:sp>
    </p:spTree>
    <p:extLst>
      <p:ext uri="{BB962C8B-B14F-4D97-AF65-F5344CB8AC3E}">
        <p14:creationId xmlns:p14="http://schemas.microsoft.com/office/powerpoint/2010/main" val="276996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036C5191-A1CB-4C5A-9601-5E49239886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6853" y="365182"/>
            <a:ext cx="1872208" cy="860424"/>
          </a:xfrm>
          <a:effectLst>
            <a:outerShdw blurRad="50800" dist="38100" dir="5400000" rotWithShape="0">
              <a:srgbClr val="000000">
                <a:alpha val="35000"/>
              </a:srgbClr>
            </a:outerShdw>
            <a:softEdge rad="38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altLang="de-DE" sz="3600" dirty="0">
                <a:latin typeface="Arial" panose="020B0604020202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A0A98F6-086F-45F0-AB86-DC585BD38D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16000" y="2205038"/>
            <a:ext cx="9396413" cy="2736850"/>
          </a:xfrm>
        </p:spPr>
        <p:txBody>
          <a:bodyPr/>
          <a:lstStyle/>
          <a:p>
            <a:pPr marL="625475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de-DE" altLang="de-DE" sz="3000" dirty="0">
                <a:latin typeface="Arial" panose="020B0604020202020204" pitchFamily="34" charset="0"/>
                <a:cs typeface="Arial" panose="020B0604020202020204" pitchFamily="34" charset="0"/>
              </a:rPr>
              <a:t>3./4. Klasse</a:t>
            </a:r>
          </a:p>
          <a:p>
            <a:pPr marL="625475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de-DE" altLang="de-DE" sz="3000" dirty="0">
                <a:latin typeface="Arial" panose="020B0604020202020204" pitchFamily="34" charset="0"/>
                <a:cs typeface="Arial" panose="020B0604020202020204" pitchFamily="34" charset="0"/>
              </a:rPr>
              <a:t>Entscheidungshilfen</a:t>
            </a:r>
          </a:p>
          <a:p>
            <a:pPr marL="625475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de-DE" altLang="de-DE" sz="3000" dirty="0">
                <a:latin typeface="Arial" panose="020B0604020202020204" pitchFamily="34" charset="0"/>
                <a:cs typeface="Arial" panose="020B0604020202020204" pitchFamily="34" charset="0"/>
              </a:rPr>
              <a:t>Ausblick auf die Oberstufe</a:t>
            </a:r>
          </a:p>
          <a:p>
            <a:pPr marL="625475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de-DE" altLang="de-DE" sz="3000" dirty="0">
                <a:latin typeface="Arial" panose="020B0604020202020204" pitchFamily="34" charset="0"/>
                <a:cs typeface="Arial" panose="020B0604020202020204" pitchFamily="34" charset="0"/>
              </a:rPr>
              <a:t>Tipps und Informationen</a:t>
            </a:r>
          </a:p>
          <a:p>
            <a:endParaRPr lang="de-DE" altLang="de-DE" sz="4000" dirty="0"/>
          </a:p>
          <a:p>
            <a:pPr>
              <a:buFont typeface="Wingdings" panose="05000000000000000000" pitchFamily="2" charset="2"/>
              <a:buNone/>
            </a:pPr>
            <a:endParaRPr lang="de-DE" altLang="de-DE" sz="4000" dirty="0">
              <a:latin typeface="Tahom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>
            <a:extLst>
              <a:ext uri="{FF2B5EF4-FFF2-40B4-BE49-F238E27FC236}">
                <a16:creationId xmlns:a16="http://schemas.microsoft.com/office/drawing/2014/main" id="{A549BD2B-520F-4DBE-896B-C4F70B3CED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5927" y="1628800"/>
            <a:ext cx="9966037" cy="4114800"/>
          </a:xfrm>
        </p:spPr>
        <p:txBody>
          <a:bodyPr>
            <a:noAutofit/>
          </a:bodyPr>
          <a:lstStyle/>
          <a:p>
            <a:pPr marL="625475" lvl="1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anose="05000000000000000000" pitchFamily="2" charset="2"/>
              <a:buChar char="ü"/>
              <a:defRPr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Wohin will ich?</a:t>
            </a:r>
          </a:p>
          <a:p>
            <a:pPr marL="625475" lvl="1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anose="05000000000000000000" pitchFamily="2" charset="2"/>
              <a:buChar char="ü"/>
              <a:defRPr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Was will ich lernen?</a:t>
            </a:r>
          </a:p>
          <a:p>
            <a:pPr marL="625475" lvl="1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anose="05000000000000000000" pitchFamily="2" charset="2"/>
              <a:buChar char="ü"/>
              <a:defRPr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Was kann ich?</a:t>
            </a:r>
          </a:p>
          <a:p>
            <a:pPr marL="625475" lvl="1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anose="05000000000000000000" pitchFamily="2" charset="2"/>
              <a:buChar char="ü"/>
              <a:defRPr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Welcher Beruf interessiert mich?</a:t>
            </a:r>
          </a:p>
          <a:p>
            <a:pPr marL="0" lvl="1" indent="0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None/>
              <a:defRPr/>
            </a:pP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None/>
              <a:defRPr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Dabei hilfreich: </a:t>
            </a:r>
            <a:b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	Gespräche mit Eltern, Freunden, Bekannten, Lehrern,   	Klassenvorstand, Bildungsberater</a:t>
            </a:r>
            <a:b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FB4DDE3-6775-470D-A6BF-7A22EF3901BA}"/>
              </a:ext>
            </a:extLst>
          </p:cNvPr>
          <p:cNvSpPr txBox="1">
            <a:spLocks noChangeArrowheads="1"/>
          </p:cNvSpPr>
          <p:nvPr/>
        </p:nvSpPr>
        <p:spPr>
          <a:xfrm>
            <a:off x="375662" y="333412"/>
            <a:ext cx="4907183" cy="682378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35000"/>
              </a:srgbClr>
            </a:outerShdw>
            <a:softEdge rad="38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altLang="de-DE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Entscheidungshilfen</a:t>
            </a:r>
            <a:endParaRPr lang="de-DE" altLang="de-DE" sz="3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7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>
            <a:extLst>
              <a:ext uri="{FF2B5EF4-FFF2-40B4-BE49-F238E27FC236}">
                <a16:creationId xmlns:a16="http://schemas.microsoft.com/office/drawing/2014/main" id="{A549BD2B-520F-4DBE-896B-C4F70B3CED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7528" y="1685636"/>
            <a:ext cx="9328150" cy="4114800"/>
          </a:xfrm>
        </p:spPr>
        <p:txBody>
          <a:bodyPr>
            <a:normAutofit/>
          </a:bodyPr>
          <a:lstStyle/>
          <a:p>
            <a:pPr marL="625475" lvl="1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anose="05000000000000000000" pitchFamily="2" charset="2"/>
              <a:buChar char="ü"/>
              <a:defRPr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Entscheidungsfindung ist ein Prozess</a:t>
            </a:r>
          </a:p>
          <a:p>
            <a:pPr marL="625475" lvl="1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anose="05000000000000000000" pitchFamily="2" charset="2"/>
              <a:buChar char="ü"/>
              <a:defRPr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Zeit nehmen</a:t>
            </a:r>
          </a:p>
          <a:p>
            <a:pPr marL="625475" lvl="1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anose="05000000000000000000" pitchFamily="2" charset="2"/>
              <a:buChar char="ü"/>
              <a:defRPr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Informationen sammeln</a:t>
            </a:r>
          </a:p>
          <a:p>
            <a:pPr marL="625475" lvl="1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anose="05000000000000000000" pitchFamily="2" charset="2"/>
              <a:buChar char="ü"/>
              <a:defRPr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Klarheit über Ziele </a:t>
            </a:r>
          </a:p>
          <a:p>
            <a:pPr marL="625475" lvl="1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anose="05000000000000000000" pitchFamily="2" charset="2"/>
              <a:buChar char="ü"/>
              <a:defRPr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Entscheidung treffen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FB4DDE3-6775-470D-A6BF-7A22EF3901BA}"/>
              </a:ext>
            </a:extLst>
          </p:cNvPr>
          <p:cNvSpPr txBox="1">
            <a:spLocks noChangeArrowheads="1"/>
          </p:cNvSpPr>
          <p:nvPr/>
        </p:nvSpPr>
        <p:spPr>
          <a:xfrm>
            <a:off x="237116" y="231812"/>
            <a:ext cx="5195215" cy="682378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35000"/>
              </a:srgbClr>
            </a:outerShdw>
            <a:softEdge rad="38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altLang="de-DE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Entscheidungsfindung</a:t>
            </a:r>
          </a:p>
        </p:txBody>
      </p:sp>
    </p:spTree>
    <p:extLst>
      <p:ext uri="{BB962C8B-B14F-4D97-AF65-F5344CB8AC3E}">
        <p14:creationId xmlns:p14="http://schemas.microsoft.com/office/powerpoint/2010/main" val="3081118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>
            <a:extLst>
              <a:ext uri="{FF2B5EF4-FFF2-40B4-BE49-F238E27FC236}">
                <a16:creationId xmlns:a16="http://schemas.microsoft.com/office/drawing/2014/main" id="{A549BD2B-520F-4DBE-896B-C4F70B3CED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42110" y="1628800"/>
            <a:ext cx="9442410" cy="4114800"/>
          </a:xfrm>
        </p:spPr>
        <p:txBody>
          <a:bodyPr>
            <a:normAutofit/>
          </a:bodyPr>
          <a:lstStyle/>
          <a:p>
            <a:pPr marL="625475" lvl="1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anose="05000000000000000000" pitchFamily="2" charset="2"/>
              <a:buChar char="ü"/>
              <a:defRPr/>
            </a:pPr>
            <a:r>
              <a:rPr lang="de-DE" altLang="de-DE" sz="27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www.bic.at</a:t>
            </a:r>
            <a:r>
              <a:rPr lang="de-DE" altLang="de-DE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(Berufsinformationscomputer)</a:t>
            </a:r>
          </a:p>
          <a:p>
            <a:pPr marL="237744" lvl="2" indent="0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None/>
              <a:defRPr/>
            </a:pPr>
            <a:r>
              <a:rPr lang="de-DE" altLang="de-DE" sz="2500" dirty="0">
                <a:latin typeface="Arial" panose="020B0604020202020204" pitchFamily="34" charset="0"/>
                <a:cs typeface="Arial" panose="020B0604020202020204" pitchFamily="34" charset="0"/>
              </a:rPr>
              <a:t>	Informationen zu 1500 Berufen</a:t>
            </a:r>
          </a:p>
          <a:p>
            <a:pPr marL="237744" lvl="2" indent="0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None/>
              <a:defRPr/>
            </a:pPr>
            <a:r>
              <a:rPr lang="de-DE" altLang="de-DE" sz="2700" dirty="0">
                <a:latin typeface="Arial" panose="020B0604020202020204" pitchFamily="34" charset="0"/>
                <a:cs typeface="Arial" panose="020B0604020202020204" pitchFamily="34" charset="0"/>
              </a:rPr>
              <a:t>	Interessenstest (Berufe, Berufsgruppen)</a:t>
            </a:r>
          </a:p>
          <a:p>
            <a:pPr marL="237744" lvl="2" indent="0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None/>
              <a:defRPr/>
            </a:pPr>
            <a:endParaRPr lang="de-DE" altLang="de-DE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7744" lvl="2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anose="05000000000000000000" pitchFamily="2" charset="2"/>
              <a:buChar char="ü"/>
              <a:defRPr/>
            </a:pPr>
            <a:r>
              <a:rPr lang="de-DE" altLang="de-DE" sz="2700" b="1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www.biwi.at</a:t>
            </a:r>
            <a:r>
              <a:rPr lang="de-DE" altLang="de-DE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(Berufsinformationszentrum der Wiener Wirtschaft)</a:t>
            </a:r>
          </a:p>
          <a:p>
            <a:pPr marL="237744" lvl="2" indent="0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None/>
              <a:defRPr/>
            </a:pPr>
            <a:r>
              <a:rPr lang="de-DE" altLang="de-DE" sz="2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altLang="de-DE" sz="2500" dirty="0" err="1">
                <a:latin typeface="Arial" panose="020B0604020202020204" pitchFamily="34" charset="0"/>
                <a:cs typeface="Arial" panose="020B0604020202020204" pitchFamily="34" charset="0"/>
              </a:rPr>
              <a:t>OrientierungsCheck</a:t>
            </a:r>
            <a:endParaRPr lang="de-DE" altLang="de-DE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7744" lvl="2" indent="0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None/>
              <a:defRPr/>
            </a:pPr>
            <a:r>
              <a:rPr lang="de-DE" altLang="de-DE" sz="2500" dirty="0">
                <a:latin typeface="Arial" panose="020B0604020202020204" pitchFamily="34" charset="0"/>
                <a:cs typeface="Arial" panose="020B0604020202020204" pitchFamily="34" charset="0"/>
              </a:rPr>
              <a:t>	Bewerbungstraining </a:t>
            </a:r>
          </a:p>
          <a:p>
            <a:pPr marL="237744" lvl="2" indent="0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None/>
              <a:defRPr/>
            </a:pPr>
            <a:endParaRPr lang="de-DE" altLang="de-DE" sz="25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625475" lvl="1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anose="05000000000000000000" pitchFamily="2" charset="2"/>
              <a:buChar char="ü"/>
              <a:defRPr/>
            </a:pPr>
            <a:endParaRPr lang="de-DE" altLang="de-DE" sz="270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FB4DDE3-6775-470D-A6BF-7A22EF3901BA}"/>
              </a:ext>
            </a:extLst>
          </p:cNvPr>
          <p:cNvSpPr txBox="1">
            <a:spLocks noChangeArrowheads="1"/>
          </p:cNvSpPr>
          <p:nvPr/>
        </p:nvSpPr>
        <p:spPr>
          <a:xfrm>
            <a:off x="431080" y="250285"/>
            <a:ext cx="6059311" cy="682378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35000"/>
              </a:srgbClr>
            </a:outerShdw>
            <a:softEdge rad="38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altLang="de-DE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Tipps und Informationen 1</a:t>
            </a:r>
            <a:endParaRPr lang="de-DE" altLang="de-DE" sz="3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510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>
            <a:extLst>
              <a:ext uri="{FF2B5EF4-FFF2-40B4-BE49-F238E27FC236}">
                <a16:creationId xmlns:a16="http://schemas.microsoft.com/office/drawing/2014/main" id="{A549BD2B-520F-4DBE-896B-C4F70B3CED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60582" y="1628800"/>
            <a:ext cx="9423937" cy="4114800"/>
          </a:xfrm>
        </p:spPr>
        <p:txBody>
          <a:bodyPr>
            <a:normAutofit/>
          </a:bodyPr>
          <a:lstStyle/>
          <a:p>
            <a:pPr marL="625475" lvl="1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anose="05000000000000000000" pitchFamily="2" charset="2"/>
              <a:buChar char="ü"/>
              <a:defRPr/>
            </a:pPr>
            <a:r>
              <a:rPr lang="de-DE" altLang="de-DE" sz="2700" b="1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www.berufskompass.at</a:t>
            </a:r>
            <a:r>
              <a:rPr lang="de-DE" altLang="de-DE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(AMS Jugendkompass)</a:t>
            </a:r>
          </a:p>
          <a:p>
            <a:pPr marL="237744" lvl="2" indent="0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None/>
              <a:defRPr/>
            </a:pPr>
            <a:r>
              <a:rPr lang="de-DE" altLang="de-DE" sz="2500" dirty="0">
                <a:latin typeface="Arial" panose="020B0604020202020204" pitchFamily="34" charset="0"/>
                <a:cs typeface="Arial" panose="020B0604020202020204" pitchFamily="34" charset="0"/>
              </a:rPr>
              <a:t>	Berufstest für Jugendliche </a:t>
            </a:r>
          </a:p>
          <a:p>
            <a:pPr marL="124333" lvl="4" indent="0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None/>
              <a:defRPr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9808" lvl="4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anose="05000000000000000000" pitchFamily="2" charset="2"/>
              <a:buChar char="ü"/>
              <a:defRPr/>
            </a:pPr>
            <a:r>
              <a:rPr lang="de-DE" altLang="de-DE" sz="2400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www.schulpsychologie.at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alt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ChancenCheck</a:t>
            </a:r>
            <a:r>
              <a:rPr lang="de-DE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altLang="de-DE" sz="2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4333" lvl="4" indent="0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None/>
              <a:defRPr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altLang="de-DE" sz="2500" dirty="0">
                <a:latin typeface="Arial" panose="020B0604020202020204" pitchFamily="34" charset="0"/>
                <a:cs typeface="Arial" panose="020B0604020202020204" pitchFamily="34" charset="0"/>
              </a:rPr>
              <a:t>Hat mein Kind naturwissenschaftlich-mathematische, 	sprachliche, 	künstlerische, soziale … Fähigkeiten?</a:t>
            </a:r>
          </a:p>
          <a:p>
            <a:pPr marL="124333" lvl="4" indent="0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None/>
              <a:defRPr/>
            </a:pPr>
            <a:r>
              <a:rPr lang="de-DE" altLang="de-DE" sz="2500" dirty="0">
                <a:latin typeface="Arial" panose="020B0604020202020204" pitchFamily="34" charset="0"/>
                <a:cs typeface="Arial" panose="020B0604020202020204" pitchFamily="34" charset="0"/>
              </a:rPr>
              <a:t>	Checkliste für Talente (mit weiteren Informationen)</a:t>
            </a:r>
          </a:p>
          <a:p>
            <a:pPr marL="749808" lvl="4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anose="05000000000000000000" pitchFamily="2" charset="2"/>
              <a:buChar char="ü"/>
              <a:defRPr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7744" lvl="2" indent="0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None/>
              <a:defRPr/>
            </a:pPr>
            <a:endParaRPr lang="de-DE" altLang="de-DE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lvl="1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anose="05000000000000000000" pitchFamily="2" charset="2"/>
              <a:buChar char="ü"/>
              <a:defRPr/>
            </a:pPr>
            <a:endParaRPr lang="de-DE" altLang="de-DE" sz="270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FB4DDE3-6775-470D-A6BF-7A22EF3901BA}"/>
              </a:ext>
            </a:extLst>
          </p:cNvPr>
          <p:cNvSpPr txBox="1">
            <a:spLocks noChangeArrowheads="1"/>
          </p:cNvSpPr>
          <p:nvPr/>
        </p:nvSpPr>
        <p:spPr>
          <a:xfrm>
            <a:off x="403371" y="259521"/>
            <a:ext cx="6131319" cy="682378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35000"/>
              </a:srgbClr>
            </a:outerShdw>
            <a:softEdge rad="38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altLang="de-DE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Tipps und Informationen 2</a:t>
            </a:r>
            <a:endParaRPr lang="de-DE" altLang="de-DE" sz="3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149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6FB4DDE3-6775-470D-A6BF-7A22EF3901BA}"/>
              </a:ext>
            </a:extLst>
          </p:cNvPr>
          <p:cNvSpPr txBox="1">
            <a:spLocks noChangeArrowheads="1"/>
          </p:cNvSpPr>
          <p:nvPr/>
        </p:nvSpPr>
        <p:spPr>
          <a:xfrm>
            <a:off x="311008" y="310538"/>
            <a:ext cx="5483247" cy="682378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35000"/>
              </a:srgbClr>
            </a:outerShdw>
            <a:softEdge rad="38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altLang="de-DE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Anmeldung per </a:t>
            </a:r>
            <a:r>
              <a:rPr lang="de-DE" altLang="de-DE" sz="3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EduFlow</a:t>
            </a:r>
            <a:endParaRPr lang="de-DE" altLang="de-DE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3F944502-A4FC-464B-AEF3-816B18307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897" y="1340769"/>
            <a:ext cx="8388350" cy="452431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de-DE" altLang="de-DE" sz="28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Meine Tochter/mein Sohn wird im Schuljahr </a:t>
            </a:r>
            <a:r>
              <a:rPr lang="de-DE" altLang="de-DE" sz="28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2024/25</a:t>
            </a:r>
            <a:r>
              <a:rPr lang="de-DE" altLang="de-DE" sz="28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 das</a:t>
            </a:r>
          </a:p>
          <a:p>
            <a:pPr>
              <a:spcBef>
                <a:spcPct val="0"/>
              </a:spcBef>
              <a:buClrTx/>
              <a:buNone/>
            </a:pPr>
            <a:endParaRPr lang="de-DE" altLang="de-DE" sz="2800" i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de-DE" altLang="de-DE" sz="28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1. Gymnasium (mit Latein) *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de-DE" altLang="de-DE" sz="28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2. Gymnasium (mit Französisch)*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de-DE" altLang="de-DE" sz="28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3. Realgymnasium	 (Schwerpunkt Naturwissenschaft) *</a:t>
            </a:r>
          </a:p>
          <a:p>
            <a:pPr>
              <a:spcBef>
                <a:spcPct val="0"/>
              </a:spcBef>
              <a:buClrTx/>
              <a:buNone/>
            </a:pPr>
            <a:endParaRPr lang="de-DE" altLang="de-DE" sz="2800" i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de-DE" altLang="de-DE" sz="28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besuchen.</a:t>
            </a:r>
          </a:p>
          <a:p>
            <a:pPr>
              <a:spcBef>
                <a:spcPct val="0"/>
              </a:spcBef>
              <a:buClrTx/>
              <a:buNone/>
            </a:pPr>
            <a:endParaRPr lang="de-DE" altLang="de-DE" sz="1800" i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de-DE" altLang="de-DE" sz="28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* </a:t>
            </a:r>
            <a:r>
              <a:rPr lang="de-DE" altLang="de-DE" sz="18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Nicht Zutreffendes streichen!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de-DE" altLang="de-DE" sz="18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	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de-DE" altLang="de-DE" sz="28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Anmeldefrist: </a:t>
            </a:r>
            <a:r>
              <a:rPr lang="de-DE" altLang="de-DE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Montag, 29. Jänner 2024</a:t>
            </a:r>
            <a:r>
              <a:rPr lang="de-DE" altLang="de-DE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	</a:t>
            </a:r>
            <a:r>
              <a:rPr lang="de-DE" altLang="de-DE" sz="28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22228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9" descr="IMG_8092"/>
          <p:cNvPicPr>
            <a:picLocks noChangeAspect="1" noChangeArrowheads="1"/>
          </p:cNvPicPr>
          <p:nvPr/>
        </p:nvPicPr>
        <p:blipFill>
          <a:blip r:embed="rId3"/>
          <a:srcRect b="15250"/>
          <a:stretch>
            <a:fillRect/>
          </a:stretch>
        </p:blipFill>
        <p:spPr bwMode="auto">
          <a:xfrm>
            <a:off x="7277036" y="2421731"/>
            <a:ext cx="1752600" cy="223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0117" name="Picture 11" descr="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5551" y="2349500"/>
            <a:ext cx="1838325" cy="2376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0118" name="Text Box 12"/>
          <p:cNvSpPr txBox="1">
            <a:spLocks noChangeArrowheads="1"/>
          </p:cNvSpPr>
          <p:nvPr/>
        </p:nvSpPr>
        <p:spPr bwMode="auto">
          <a:xfrm>
            <a:off x="2338389" y="4868863"/>
            <a:ext cx="230505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alt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Thomas Gaida</a:t>
            </a:r>
          </a:p>
          <a:p>
            <a:pPr algn="ctr"/>
            <a:r>
              <a:rPr lang="de-AT" alt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Bildungsberater</a:t>
            </a:r>
          </a:p>
          <a:p>
            <a:pPr algn="ctr"/>
            <a:r>
              <a:rPr lang="de-AT" alt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Unterstufe</a:t>
            </a:r>
          </a:p>
        </p:txBody>
      </p:sp>
      <p:sp>
        <p:nvSpPr>
          <p:cNvPr id="90120" name="Text Box 14"/>
          <p:cNvSpPr txBox="1">
            <a:spLocks noChangeArrowheads="1"/>
          </p:cNvSpPr>
          <p:nvPr/>
        </p:nvSpPr>
        <p:spPr bwMode="auto">
          <a:xfrm>
            <a:off x="6927726" y="4868863"/>
            <a:ext cx="2592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alt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 Zillinger</a:t>
            </a:r>
            <a:br>
              <a:rPr lang="de-AT" alt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Direktorin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011A3121-FEA6-4532-9FE1-3252AFF8B5EF}"/>
              </a:ext>
            </a:extLst>
          </p:cNvPr>
          <p:cNvSpPr txBox="1">
            <a:spLocks/>
          </p:cNvSpPr>
          <p:nvPr/>
        </p:nvSpPr>
        <p:spPr>
          <a:xfrm>
            <a:off x="1981200" y="1481329"/>
            <a:ext cx="8229600" cy="579520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Clr>
                <a:srgbClr val="98C723"/>
              </a:buClr>
              <a:buNone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…sind wir gerne für Sie da!</a:t>
            </a:r>
          </a:p>
          <a:p>
            <a:pPr>
              <a:buClr>
                <a:srgbClr val="98C723"/>
              </a:buClr>
            </a:pPr>
            <a:endParaRPr lang="de-DE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8C723"/>
              </a:buClr>
            </a:pPr>
            <a:endParaRPr lang="de-AT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3F76BEC-F3B0-430F-915F-979191F2B875}"/>
              </a:ext>
            </a:extLst>
          </p:cNvPr>
          <p:cNvSpPr txBox="1">
            <a:spLocks noChangeArrowheads="1"/>
          </p:cNvSpPr>
          <p:nvPr/>
        </p:nvSpPr>
        <p:spPr>
          <a:xfrm>
            <a:off x="390377" y="257193"/>
            <a:ext cx="3024336" cy="813502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35000"/>
              </a:srgbClr>
            </a:outerShdw>
            <a:softEdge rad="38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altLang="de-DE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Fragen…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036C5191-A1CB-4C5A-9601-5E49239886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0809" y="179403"/>
            <a:ext cx="5688632" cy="860424"/>
          </a:xfrm>
          <a:effectLst>
            <a:outerShdw blurRad="50800" dist="38100" dir="5400000" rotWithShape="0">
              <a:srgbClr val="000000">
                <a:alpha val="35000"/>
              </a:srgbClr>
            </a:outerShdw>
            <a:softEdge rad="38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altLang="de-DE" sz="3600" dirty="0">
                <a:latin typeface="Arial" panose="020B0604020202020204" pitchFamily="34" charset="0"/>
                <a:cs typeface="Arial" panose="020B0604020202020204" pitchFamily="34" charset="0"/>
              </a:rPr>
              <a:t>Stundentafel 3./4. Klasse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11A40CAD-94E9-487B-8184-5175CC93F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664650"/>
              </p:ext>
            </p:extLst>
          </p:nvPr>
        </p:nvGraphicFramePr>
        <p:xfrm>
          <a:off x="1767972" y="1189950"/>
          <a:ext cx="8262938" cy="55955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097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2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2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149">
                <a:tc>
                  <a:txBody>
                    <a:bodyPr/>
                    <a:lstStyle/>
                    <a:p>
                      <a:r>
                        <a:rPr lang="de-DE" sz="2200" dirty="0"/>
                        <a:t>Fach</a:t>
                      </a:r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/>
                        <a:t>3. Kl.</a:t>
                      </a:r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/>
                        <a:t>4. Kl.</a:t>
                      </a:r>
                    </a:p>
                  </a:txBody>
                  <a:tcPr marL="91443" marR="91443" marT="45695" marB="456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965">
                <a:tc>
                  <a:txBody>
                    <a:bodyPr/>
                    <a:lstStyle/>
                    <a:p>
                      <a:r>
                        <a:rPr lang="de-DE" altLang="de-DE" sz="2000" u="none" dirty="0"/>
                        <a:t>Religion</a:t>
                      </a:r>
                      <a:endParaRPr lang="de-DE" sz="2000" dirty="0"/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</a:t>
                      </a:r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</a:t>
                      </a:r>
                    </a:p>
                  </a:txBody>
                  <a:tcPr marL="91443" marR="91443" marT="45695" marB="456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965">
                <a:tc>
                  <a:txBody>
                    <a:bodyPr/>
                    <a:lstStyle/>
                    <a:p>
                      <a:r>
                        <a:rPr lang="de-DE" sz="2000" dirty="0"/>
                        <a:t>Deutsch</a:t>
                      </a:r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4</a:t>
                      </a:r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4</a:t>
                      </a:r>
                    </a:p>
                  </a:txBody>
                  <a:tcPr marL="91443" marR="91443" marT="45695" marB="456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965">
                <a:tc>
                  <a:txBody>
                    <a:bodyPr/>
                    <a:lstStyle/>
                    <a:p>
                      <a:r>
                        <a:rPr lang="de-DE" sz="2000" dirty="0"/>
                        <a:t>Englisch</a:t>
                      </a:r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3</a:t>
                      </a:r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3</a:t>
                      </a:r>
                    </a:p>
                  </a:txBody>
                  <a:tcPr marL="91443" marR="91443" marT="45695" marB="456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965">
                <a:tc>
                  <a:txBody>
                    <a:bodyPr/>
                    <a:lstStyle/>
                    <a:p>
                      <a:r>
                        <a:rPr lang="de-DE" sz="2000" dirty="0"/>
                        <a:t>Mathematik</a:t>
                      </a:r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3</a:t>
                      </a:r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3</a:t>
                      </a:r>
                    </a:p>
                  </a:txBody>
                  <a:tcPr marL="91443" marR="91443" marT="45695" marB="456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965">
                <a:tc>
                  <a:txBody>
                    <a:bodyPr/>
                    <a:lstStyle/>
                    <a:p>
                      <a:r>
                        <a:rPr lang="de-DE" altLang="de-DE" sz="2000" u="none" dirty="0"/>
                        <a:t>Geschichte und politische Bildung</a:t>
                      </a:r>
                      <a:endParaRPr lang="de-DE" sz="2000" dirty="0"/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</a:t>
                      </a:r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</a:t>
                      </a:r>
                    </a:p>
                  </a:txBody>
                  <a:tcPr marL="91443" marR="91443" marT="45695" marB="4569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566">
                <a:tc>
                  <a:txBody>
                    <a:bodyPr/>
                    <a:lstStyle/>
                    <a:p>
                      <a:r>
                        <a:rPr lang="de-DE" altLang="de-DE" sz="2000" u="none"/>
                        <a:t>Geografie und </a:t>
                      </a:r>
                      <a:r>
                        <a:rPr lang="de-DE" altLang="de-DE" sz="2000" u="none" dirty="0"/>
                        <a:t>wirtschaftliche Bildung</a:t>
                      </a:r>
                      <a:endParaRPr lang="de-DE" sz="2000" dirty="0"/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</a:t>
                      </a:r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</a:t>
                      </a:r>
                    </a:p>
                  </a:txBody>
                  <a:tcPr marL="91443" marR="91443" marT="45695" marB="4569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086">
                <a:tc>
                  <a:txBody>
                    <a:bodyPr/>
                    <a:lstStyle/>
                    <a:p>
                      <a:r>
                        <a:rPr lang="de-DE" sz="2000" dirty="0"/>
                        <a:t>Digitale Grundbildung</a:t>
                      </a:r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1</a:t>
                      </a:r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1</a:t>
                      </a:r>
                    </a:p>
                  </a:txBody>
                  <a:tcPr marL="91443" marR="91443" marT="45695" marB="45695"/>
                </a:tc>
                <a:extLst>
                  <a:ext uri="{0D108BD9-81ED-4DB2-BD59-A6C34878D82A}">
                    <a16:rowId xmlns:a16="http://schemas.microsoft.com/office/drawing/2014/main" val="1555510453"/>
                  </a:ext>
                </a:extLst>
              </a:tr>
              <a:tr h="387086">
                <a:tc>
                  <a:txBody>
                    <a:bodyPr/>
                    <a:lstStyle/>
                    <a:p>
                      <a:r>
                        <a:rPr lang="de-DE" altLang="de-DE" sz="2000" u="none" dirty="0"/>
                        <a:t>Biologie und Umweltbildung</a:t>
                      </a:r>
                      <a:endParaRPr lang="de-DE" sz="2000" dirty="0"/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1</a:t>
                      </a:r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</a:t>
                      </a:r>
                    </a:p>
                  </a:txBody>
                  <a:tcPr marL="91443" marR="91443" marT="45695" marB="4569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965">
                <a:tc>
                  <a:txBody>
                    <a:bodyPr/>
                    <a:lstStyle/>
                    <a:p>
                      <a:r>
                        <a:rPr lang="de-DE" altLang="de-DE" sz="2000" u="none" dirty="0"/>
                        <a:t>Physik </a:t>
                      </a:r>
                      <a:endParaRPr lang="de-DE" sz="2000" dirty="0"/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</a:t>
                      </a:r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</a:t>
                      </a:r>
                    </a:p>
                  </a:txBody>
                  <a:tcPr marL="91443" marR="91443" marT="45695" marB="4569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965">
                <a:tc>
                  <a:txBody>
                    <a:bodyPr/>
                    <a:lstStyle/>
                    <a:p>
                      <a:r>
                        <a:rPr lang="de-DE" sz="2000" dirty="0"/>
                        <a:t>Chemie</a:t>
                      </a:r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-</a:t>
                      </a:r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</a:t>
                      </a:r>
                    </a:p>
                  </a:txBody>
                  <a:tcPr marL="91443" marR="91443" marT="45695" marB="4569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965">
                <a:tc>
                  <a:txBody>
                    <a:bodyPr/>
                    <a:lstStyle/>
                    <a:p>
                      <a:r>
                        <a:rPr lang="de-DE" sz="2000" dirty="0"/>
                        <a:t>Musik</a:t>
                      </a:r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</a:t>
                      </a:r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1</a:t>
                      </a:r>
                    </a:p>
                  </a:txBody>
                  <a:tcPr marL="91443" marR="91443" marT="45695" marB="4569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2965">
                <a:tc>
                  <a:txBody>
                    <a:bodyPr/>
                    <a:lstStyle/>
                    <a:p>
                      <a:r>
                        <a:rPr lang="de-DE" sz="2000" dirty="0"/>
                        <a:t>Kunst </a:t>
                      </a:r>
                      <a:r>
                        <a:rPr lang="de-DE" sz="2000"/>
                        <a:t>und Gestaltung</a:t>
                      </a:r>
                      <a:endParaRPr lang="de-DE" sz="2000" dirty="0"/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1</a:t>
                      </a:r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</a:t>
                      </a:r>
                    </a:p>
                  </a:txBody>
                  <a:tcPr marL="91443" marR="91443" marT="45695" marB="4569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2965">
                <a:tc>
                  <a:txBody>
                    <a:bodyPr/>
                    <a:lstStyle/>
                    <a:p>
                      <a:r>
                        <a:rPr lang="de-DE" sz="2000" dirty="0"/>
                        <a:t>Bewegung und Sport</a:t>
                      </a:r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3</a:t>
                      </a:r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3</a:t>
                      </a:r>
                    </a:p>
                  </a:txBody>
                  <a:tcPr marL="91443" marR="91443" marT="45695" marB="4569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2801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036C5191-A1CB-4C5A-9601-5E49239886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453" y="249231"/>
            <a:ext cx="2880320" cy="860424"/>
          </a:xfrm>
          <a:effectLst>
            <a:outerShdw blurRad="50800" dist="38100" dir="5400000" rotWithShape="0">
              <a:srgbClr val="000000">
                <a:alpha val="35000"/>
              </a:srgbClr>
            </a:outerShdw>
            <a:softEdge rad="38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altLang="de-DE" sz="3600" dirty="0">
                <a:latin typeface="Arial" panose="020B0604020202020204" pitchFamily="34" charset="0"/>
                <a:cs typeface="Arial" panose="020B0604020202020204" pitchFamily="34" charset="0"/>
              </a:rPr>
              <a:t>Gymnasium</a:t>
            </a:r>
          </a:p>
        </p:txBody>
      </p:sp>
      <p:pic>
        <p:nvPicPr>
          <p:cNvPr id="7" name="Picture 7" descr="282">
            <a:extLst>
              <a:ext uri="{FF2B5EF4-FFF2-40B4-BE49-F238E27FC236}">
                <a16:creationId xmlns:a16="http://schemas.microsoft.com/office/drawing/2014/main" id="{CFEA3B94-DE6F-4728-8056-F1EC713B1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9" r="30489"/>
          <a:stretch>
            <a:fillRect/>
          </a:stretch>
        </p:blipFill>
        <p:spPr bwMode="auto">
          <a:xfrm>
            <a:off x="7824192" y="1556792"/>
            <a:ext cx="2500700" cy="5120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1207">
            <a:extLst>
              <a:ext uri="{FF2B5EF4-FFF2-40B4-BE49-F238E27FC236}">
                <a16:creationId xmlns:a16="http://schemas.microsoft.com/office/drawing/2014/main" id="{10CD4CBE-E255-4528-AFDB-370C39737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3" y="3710609"/>
            <a:ext cx="3666381" cy="2443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F7B5EA52-EB88-401B-948B-395622B29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772151"/>
              </p:ext>
            </p:extLst>
          </p:nvPr>
        </p:nvGraphicFramePr>
        <p:xfrm>
          <a:off x="668788" y="1556792"/>
          <a:ext cx="5949206" cy="17133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996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570">
                <a:tc>
                  <a:txBody>
                    <a:bodyPr/>
                    <a:lstStyle/>
                    <a:p>
                      <a:r>
                        <a:rPr lang="de-D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Fach</a:t>
                      </a:r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Kl.</a:t>
                      </a:r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Kl.</a:t>
                      </a:r>
                    </a:p>
                  </a:txBody>
                  <a:tcPr marL="91443" marR="91443" marT="45695" marB="456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365">
                <a:tc>
                  <a:txBody>
                    <a:bodyPr/>
                    <a:lstStyle/>
                    <a:p>
                      <a:pPr algn="l"/>
                      <a:r>
                        <a:rPr lang="de-D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Latein oder Französisch</a:t>
                      </a:r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43" marR="91443" marT="45695" marB="456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570">
                <a:tc>
                  <a:txBody>
                    <a:bodyPr/>
                    <a:lstStyle/>
                    <a:p>
                      <a:r>
                        <a:rPr lang="de-D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Fremdsprache Konversation</a:t>
                      </a:r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43" marR="91443" marT="45695" marB="456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570">
                <a:tc>
                  <a:txBody>
                    <a:bodyPr/>
                    <a:lstStyle/>
                    <a:p>
                      <a:r>
                        <a:rPr lang="de-D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Informatik</a:t>
                      </a:r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43" marR="9144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43" marR="91443" marT="45695" marB="456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7761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576BA21-251E-4BC5-9E49-B9DC7DEA4A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7471" y="245108"/>
            <a:ext cx="1566522" cy="860424"/>
          </a:xfrm>
          <a:effectLst>
            <a:outerShdw blurRad="50800" dist="38100" dir="5400000" rotWithShape="0">
              <a:srgbClr val="000000">
                <a:alpha val="35000"/>
              </a:srgbClr>
            </a:outerShdw>
            <a:softEdge rad="38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altLang="de-DE" sz="3600" dirty="0">
                <a:latin typeface="Arial" panose="020B0604020202020204" pitchFamily="34" charset="0"/>
                <a:cs typeface="Arial" panose="020B0604020202020204" pitchFamily="34" charset="0"/>
              </a:rPr>
              <a:t>Latein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D96A79-4D6C-4B6F-A189-C5B4795D0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CD0FD8BD-8569-136D-CEB2-F341B70C4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" t="8015" r="1485" b="1572"/>
          <a:stretch>
            <a:fillRect/>
          </a:stretch>
        </p:blipFill>
        <p:spPr bwMode="auto">
          <a:xfrm>
            <a:off x="6878386" y="1280318"/>
            <a:ext cx="3240088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D7AFE24A-638A-7B81-2E84-1ABBA26C6D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0089" y="1223728"/>
            <a:ext cx="5832840" cy="4410543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None/>
            </a:pPr>
            <a:endParaRPr lang="de-DE" alt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hilft im </a:t>
            </a:r>
            <a:r>
              <a:rPr lang="de-DE" altLang="de-DE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Deutschen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93776" lvl="2" indent="0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None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(Sprachkompetenz, Grammatik, Fremdwörter, Fachtermini, …)</a:t>
            </a:r>
          </a:p>
          <a:p>
            <a:pPr marL="625475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erleichtert das Erlernen vieler </a:t>
            </a:r>
            <a:r>
              <a:rPr lang="de-DE" altLang="de-DE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Fremdsprachen</a:t>
            </a:r>
          </a:p>
          <a:p>
            <a:pPr marL="625475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als </a:t>
            </a:r>
            <a:r>
              <a:rPr lang="de-DE" altLang="de-DE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Studienvoraussetzung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93776" lvl="2" indent="0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None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(für Jus, Medizin, Pharmazie, Sprachen, Geschichte, …)</a:t>
            </a:r>
          </a:p>
          <a:p>
            <a:pPr marL="625475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de-DE" alt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de-DE" alt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de-DE" alt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sz="4000" dirty="0"/>
          </a:p>
          <a:p>
            <a:pPr>
              <a:buFont typeface="Wingdings" panose="05000000000000000000" pitchFamily="2" charset="2"/>
              <a:buNone/>
            </a:pPr>
            <a:endParaRPr lang="de-DE" altLang="de-DE" sz="40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29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>
            <a:extLst>
              <a:ext uri="{FF2B5EF4-FFF2-40B4-BE49-F238E27FC236}">
                <a16:creationId xmlns:a16="http://schemas.microsoft.com/office/drawing/2014/main" id="{4A0A98F6-086F-45F0-AB86-DC585BD38D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2801" y="1580736"/>
            <a:ext cx="9446362" cy="46085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de-DE" altLang="de-DE" sz="4000" dirty="0"/>
          </a:p>
          <a:p>
            <a:pPr>
              <a:buFont typeface="Wingdings" panose="05000000000000000000" pitchFamily="2" charset="2"/>
              <a:buNone/>
            </a:pPr>
            <a:endParaRPr lang="de-DE" altLang="de-DE" sz="4000" dirty="0">
              <a:latin typeface="Tahoma" panose="020B060403050404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74545F5-B8C7-D6A7-0A92-49AC27B18B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8728" y="229202"/>
            <a:ext cx="1599727" cy="821506"/>
          </a:xfrm>
          <a:effectLst>
            <a:outerShdw blurRad="50800" dist="38100" dir="5400000" rotWithShape="0">
              <a:srgbClr val="000000">
                <a:alpha val="35000"/>
              </a:srgbClr>
            </a:outerShdw>
            <a:softEdge rad="38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altLang="de-DE" sz="3600" dirty="0">
                <a:latin typeface="Arial" panose="020B0604020202020204" pitchFamily="34" charset="0"/>
                <a:cs typeface="Arial" panose="020B0604020202020204" pitchFamily="34" charset="0"/>
              </a:rPr>
              <a:t>Latein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42E50A6-4F89-361B-8955-06919F93993A}"/>
              </a:ext>
            </a:extLst>
          </p:cNvPr>
          <p:cNvSpPr txBox="1">
            <a:spLocks noChangeArrowheads="1"/>
          </p:cNvSpPr>
          <p:nvPr/>
        </p:nvSpPr>
        <p:spPr>
          <a:xfrm>
            <a:off x="920089" y="1223728"/>
            <a:ext cx="5832840" cy="44105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Font typeface="Wingdings 3"/>
              <a:buNone/>
            </a:pPr>
            <a:endParaRPr lang="de-DE" alt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fördert die </a:t>
            </a:r>
            <a:r>
              <a:rPr lang="de-DE" altLang="de-DE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Allgemeinbildung</a:t>
            </a:r>
          </a:p>
          <a:p>
            <a:pPr marL="0" indent="0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None/>
            </a:pPr>
            <a:endParaRPr lang="de-DE" altLang="de-DE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None/>
            </a:pPr>
            <a:endParaRPr lang="de-DE" alt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de-DE" alt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de-DE" alt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sz="4000" dirty="0"/>
          </a:p>
          <a:p>
            <a:pPr>
              <a:buFont typeface="Wingdings" panose="05000000000000000000" pitchFamily="2" charset="2"/>
              <a:buNone/>
            </a:pPr>
            <a:endParaRPr lang="de-DE" altLang="de-DE" sz="4000" dirty="0">
              <a:latin typeface="Tahoma" panose="020B0604030504040204" pitchFamily="34" charset="0"/>
            </a:endParaRPr>
          </a:p>
        </p:txBody>
      </p:sp>
      <p:pic>
        <p:nvPicPr>
          <p:cNvPr id="9" name="Grafik 8" descr="Ein Bild, das Text, Elektronik, Screenshot, Software enthält.&#10;&#10;Automatisch generierte Beschreibung">
            <a:extLst>
              <a:ext uri="{FF2B5EF4-FFF2-40B4-BE49-F238E27FC236}">
                <a16:creationId xmlns:a16="http://schemas.microsoft.com/office/drawing/2014/main" id="{FBF72B40-521D-15F0-1D8C-7F8A76A164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915" t="15501" r="18642" b="36132"/>
          <a:stretch/>
        </p:blipFill>
        <p:spPr bwMode="auto">
          <a:xfrm>
            <a:off x="1107503" y="2416069"/>
            <a:ext cx="4387165" cy="2861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F4A922C-6D10-45ED-8F70-AEA194BE65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010" r="7235" b="2829"/>
          <a:stretch/>
        </p:blipFill>
        <p:spPr bwMode="auto">
          <a:xfrm>
            <a:off x="6697334" y="2214477"/>
            <a:ext cx="4133850" cy="28905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9853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C0C77F06-309C-4DD7-9032-B5DCF87007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635" y="167630"/>
            <a:ext cx="1541049" cy="813098"/>
          </a:xfrm>
          <a:effectLst>
            <a:outerShdw blurRad="50800" dist="38100" dir="5400000" rotWithShape="0">
              <a:srgbClr val="000000">
                <a:alpha val="35000"/>
              </a:srgbClr>
            </a:outerShdw>
            <a:softEdge rad="38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altLang="de-DE" sz="3600" dirty="0">
                <a:latin typeface="Arial" panose="020B0604020202020204" pitchFamily="34" charset="0"/>
                <a:cs typeface="Arial" panose="020B0604020202020204" pitchFamily="34" charset="0"/>
              </a:rPr>
              <a:t>Latein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2F68AF9-ABE2-4E2B-908C-37DB73FBEC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8218" y="1700213"/>
            <a:ext cx="9039370" cy="4177059"/>
          </a:xfrm>
        </p:spPr>
        <p:txBody>
          <a:bodyPr>
            <a:normAutofit/>
          </a:bodyPr>
          <a:lstStyle/>
          <a:p>
            <a:pPr marL="625475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ist ein Schularbeitsfach</a:t>
            </a:r>
          </a:p>
          <a:p>
            <a:pPr marL="625475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de-DE" altLang="de-DE" sz="2800">
                <a:latin typeface="Arial" panose="020B0604020202020204" pitchFamily="34" charset="0"/>
                <a:cs typeface="Arial" panose="020B0604020202020204" pitchFamily="34" charset="0"/>
              </a:rPr>
              <a:t>erfordert 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Mitlernen, da es aufbauend ist</a:t>
            </a:r>
          </a:p>
          <a:p>
            <a:pPr marL="625475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Interesse an Sprachen, Geschichte, Mythologie,…</a:t>
            </a:r>
          </a:p>
          <a:p>
            <a:pPr marL="109728" indent="0" eaLnBrk="1" hangingPunct="1">
              <a:buNone/>
              <a:defRPr/>
            </a:pPr>
            <a:endParaRPr lang="de-DE" altLang="de-DE" sz="3000" dirty="0"/>
          </a:p>
        </p:txBody>
      </p:sp>
      <p:pic>
        <p:nvPicPr>
          <p:cNvPr id="2" name="Bild 2">
            <a:extLst>
              <a:ext uri="{FF2B5EF4-FFF2-40B4-BE49-F238E27FC236}">
                <a16:creationId xmlns:a16="http://schemas.microsoft.com/office/drawing/2014/main" id="{1C6AF192-0CCC-8031-4B1B-7E7243153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247" y="3840468"/>
            <a:ext cx="1594816" cy="1594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 3" descr="Julius Cäsar | Asterix Wiki | Fandom">
            <a:extLst>
              <a:ext uri="{FF2B5EF4-FFF2-40B4-BE49-F238E27FC236}">
                <a16:creationId xmlns:a16="http://schemas.microsoft.com/office/drawing/2014/main" id="{3B2A5C5D-281B-3947-69FC-8470D4925B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588" y="1404789"/>
            <a:ext cx="1126209" cy="1967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Wie setzen sich lateinische Wörter zusammen? inkl. Übungen">
            <a:extLst>
              <a:ext uri="{FF2B5EF4-FFF2-40B4-BE49-F238E27FC236}">
                <a16:creationId xmlns:a16="http://schemas.microsoft.com/office/drawing/2014/main" id="{A3D116CA-C163-2134-F7DF-B739D39971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05" r="2607" b="16519"/>
          <a:stretch/>
        </p:blipFill>
        <p:spPr bwMode="auto">
          <a:xfrm>
            <a:off x="3930790" y="3904450"/>
            <a:ext cx="3261138" cy="15308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1F1D882-4989-1186-76EA-ED7E684688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262" t="13641" r="23769" b="25842"/>
          <a:stretch/>
        </p:blipFill>
        <p:spPr bwMode="auto">
          <a:xfrm>
            <a:off x="7732032" y="3904451"/>
            <a:ext cx="3190692" cy="22594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036C5191-A1CB-4C5A-9601-5E49239886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9762" y="202253"/>
            <a:ext cx="6696744" cy="813098"/>
          </a:xfrm>
          <a:effectLst>
            <a:outerShdw blurRad="50800" dist="38100" dir="5400000" rotWithShape="0">
              <a:srgbClr val="000000">
                <a:alpha val="35000"/>
              </a:srgbClr>
            </a:outerShdw>
            <a:softEdge rad="38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altLang="de-DE" sz="3600" dirty="0">
                <a:latin typeface="Arial" panose="020B0604020202020204" pitchFamily="34" charset="0"/>
                <a:cs typeface="Arial" panose="020B0604020202020204" pitchFamily="34" charset="0"/>
              </a:rPr>
              <a:t>Mit Französisch um die Welt!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A0A98F6-086F-45F0-AB86-DC585BD38D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3637" y="1484784"/>
            <a:ext cx="9488778" cy="4608512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None/>
            </a:pPr>
            <a:r>
              <a:rPr lang="de-DE" alt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Französisch…</a:t>
            </a:r>
          </a:p>
          <a:p>
            <a:pPr marL="625475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ist offizielle Sprache in 35 Ländern der Welt</a:t>
            </a:r>
          </a:p>
          <a:p>
            <a:pPr marL="625475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wird von 70 Mio. Menschen in Europa gesprochen</a:t>
            </a:r>
          </a:p>
          <a:p>
            <a:pPr marL="625475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ist nach Englisch die zweite offizielle Sprache vieler internationaler Organisationen</a:t>
            </a:r>
          </a:p>
          <a:p>
            <a:pPr marL="625475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erhöht Berufschancen in Europa und international </a:t>
            </a:r>
          </a:p>
          <a:p>
            <a:pPr marL="625475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öffnet auch die Tür zu einigen Regionen Afrikas, Südostasiens und Kanadas</a:t>
            </a:r>
          </a:p>
          <a:p>
            <a:pPr marL="0" indent="0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sz="4000" dirty="0"/>
          </a:p>
          <a:p>
            <a:pPr>
              <a:buFont typeface="Wingdings" panose="05000000000000000000" pitchFamily="2" charset="2"/>
              <a:buNone/>
            </a:pPr>
            <a:endParaRPr lang="de-DE" altLang="de-DE" sz="4000" dirty="0">
              <a:latin typeface="Tahoma" panose="020B060403050404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F74BA32-7583-4842-BA20-84B619688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183" y="5335851"/>
            <a:ext cx="1274174" cy="93886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DF01D41-D5D5-4E6C-80D5-6DC11740C9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5128" y="3983055"/>
            <a:ext cx="1869058" cy="2473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62053DB-C37D-45DB-891C-C0B18B085C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680" y="2031834"/>
            <a:ext cx="1274174" cy="12817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127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036C5191-A1CB-4C5A-9601-5E49239886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4344" y="318699"/>
            <a:ext cx="7056784" cy="813098"/>
          </a:xfrm>
          <a:effectLst>
            <a:outerShdw blurRad="50800" dist="38100" dir="5400000" rotWithShape="0">
              <a:srgbClr val="000000">
                <a:alpha val="35000"/>
              </a:srgbClr>
            </a:outerShdw>
            <a:softEdge rad="38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altLang="de-DE" sz="3600" dirty="0">
                <a:latin typeface="Arial" panose="020B0604020202020204" pitchFamily="34" charset="0"/>
                <a:cs typeface="Arial" panose="020B0604020202020204" pitchFamily="34" charset="0"/>
              </a:rPr>
              <a:t>Französisch am KLG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A0A98F6-086F-45F0-AB86-DC585BD38D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0365" y="1837737"/>
            <a:ext cx="9748108" cy="4608512"/>
          </a:xfrm>
        </p:spPr>
        <p:txBody>
          <a:bodyPr>
            <a:normAutofit fontScale="40000" lnSpcReduction="20000"/>
          </a:bodyPr>
          <a:lstStyle/>
          <a:p>
            <a:pPr marL="625475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de-DE" sz="7000" b="1" dirty="0">
                <a:latin typeface="Arial" panose="020B0604020202020204" pitchFamily="34" charset="0"/>
                <a:cs typeface="Arial" panose="020B0604020202020204" pitchFamily="34" charset="0"/>
              </a:rPr>
              <a:t>Voraussetzungen</a:t>
            </a:r>
            <a:r>
              <a:rPr lang="de-DE" sz="70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marL="0" indent="0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de-DE" sz="7000" dirty="0">
                <a:latin typeface="Arial" panose="020B0604020202020204" pitchFamily="34" charset="0"/>
                <a:cs typeface="Arial" panose="020B0604020202020204" pitchFamily="34" charset="0"/>
              </a:rPr>
              <a:t>       Kommunikationsfreude, Liebe zu Sprachen, </a:t>
            </a:r>
            <a:br>
              <a:rPr lang="de-DE" sz="7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7000" dirty="0">
                <a:latin typeface="Arial" panose="020B0604020202020204" pitchFamily="34" charset="0"/>
                <a:cs typeface="Arial" panose="020B0604020202020204" pitchFamily="34" charset="0"/>
              </a:rPr>
              <a:t>       Kreativität, Phantasie</a:t>
            </a:r>
          </a:p>
          <a:p>
            <a:pPr marL="625475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de-DE" sz="7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000" b="1" dirty="0">
                <a:latin typeface="Arial" panose="020B0604020202020204" pitchFamily="34" charset="0"/>
                <a:cs typeface="Arial" panose="020B0604020202020204" pitchFamily="34" charset="0"/>
              </a:rPr>
              <a:t>Französisch mit allen Sinnen</a:t>
            </a:r>
            <a:r>
              <a:rPr lang="de-DE" sz="7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de-DE" sz="7000" dirty="0">
                <a:latin typeface="Arial" panose="020B0604020202020204" pitchFamily="34" charset="0"/>
                <a:cs typeface="Arial" panose="020B0604020202020204" pitchFamily="34" charset="0"/>
              </a:rPr>
              <a:t>         Hören, Lesen, Sehen, Riechen und</a:t>
            </a:r>
          </a:p>
          <a:p>
            <a:pPr marL="0" indent="0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de-DE" sz="7000" dirty="0">
                <a:latin typeface="Arial" panose="020B0604020202020204" pitchFamily="34" charset="0"/>
                <a:cs typeface="Arial" panose="020B0604020202020204" pitchFamily="34" charset="0"/>
              </a:rPr>
              <a:t>         Schmecken, Singen und Spielen</a:t>
            </a:r>
          </a:p>
          <a:p>
            <a:pPr marL="625475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de-DE" sz="7000" b="1" dirty="0">
                <a:latin typeface="Arial" panose="020B0604020202020204" pitchFamily="34" charset="0"/>
                <a:cs typeface="Arial" panose="020B0604020202020204" pitchFamily="34" charset="0"/>
              </a:rPr>
              <a:t>Brücke</a:t>
            </a:r>
            <a:r>
              <a:rPr lang="de-DE" sz="7000" dirty="0">
                <a:latin typeface="Arial" panose="020B0604020202020204" pitchFamily="34" charset="0"/>
                <a:cs typeface="Arial" panose="020B0604020202020204" pitchFamily="34" charset="0"/>
              </a:rPr>
              <a:t> für andere</a:t>
            </a:r>
          </a:p>
          <a:p>
            <a:pPr marL="0" indent="0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de-DE" sz="7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de-DE" sz="7000" b="1" dirty="0">
                <a:latin typeface="Arial" panose="020B0604020202020204" pitchFamily="34" charset="0"/>
                <a:cs typeface="Arial" panose="020B0604020202020204" pitchFamily="34" charset="0"/>
              </a:rPr>
              <a:t>romanische Sprachen</a:t>
            </a:r>
          </a:p>
          <a:p>
            <a:pPr marL="0" indent="0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b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marL="0" indent="0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marL="0" indent="0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0" indent="0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marL="0" indent="0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625475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de-DE" altLang="de-DE" sz="4000" dirty="0"/>
          </a:p>
          <a:p>
            <a:pPr>
              <a:buFont typeface="Wingdings" panose="05000000000000000000" pitchFamily="2" charset="2"/>
              <a:buNone/>
            </a:pPr>
            <a:endParaRPr lang="de-DE" altLang="de-DE" sz="4000" dirty="0">
              <a:latin typeface="Tahoma" panose="020B060403050404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30E80EC-D7CD-4E1B-AC9A-BA609CDDE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060" y="1131797"/>
            <a:ext cx="1335139" cy="181855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EC162EF-37E1-451E-847A-BC869F852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6472" y="3429000"/>
            <a:ext cx="1663454" cy="162547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F932291-5CF8-420B-AC0B-DB4FE9C39B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1273" y="3995794"/>
            <a:ext cx="1745418" cy="25858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85562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0.8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|0.1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0.8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0.8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0.8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0.8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0.8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0.8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0.8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|0.1|0.1|0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Benutzerdefiniert 21">
      <a:dk1>
        <a:sysClr val="windowText" lastClr="000000"/>
      </a:dk1>
      <a:lt1>
        <a:sysClr val="window" lastClr="FFFFFF"/>
      </a:lt1>
      <a:dk2>
        <a:srgbClr val="595959"/>
      </a:dk2>
      <a:lt2>
        <a:srgbClr val="000000"/>
      </a:lt2>
      <a:accent1>
        <a:srgbClr val="98C723"/>
      </a:accent1>
      <a:accent2>
        <a:srgbClr val="3C9E45"/>
      </a:accent2>
      <a:accent3>
        <a:srgbClr val="DEAE00"/>
      </a:accent3>
      <a:accent4>
        <a:srgbClr val="00B050"/>
      </a:accent4>
      <a:accent5>
        <a:srgbClr val="72951A"/>
      </a:accent5>
      <a:accent6>
        <a:srgbClr val="A98D63"/>
      </a:accent6>
      <a:hlink>
        <a:srgbClr val="294B21"/>
      </a:hlink>
      <a:folHlink>
        <a:srgbClr val="42DA0C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839</Words>
  <Application>Microsoft Office PowerPoint</Application>
  <PresentationFormat>Breitbild</PresentationFormat>
  <Paragraphs>261</Paragraphs>
  <Slides>25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6" baseType="lpstr">
      <vt:lpstr>Arial</vt:lpstr>
      <vt:lpstr>Broadway</vt:lpstr>
      <vt:lpstr>Calibri</vt:lpstr>
      <vt:lpstr>Lucida Sans Unicode</vt:lpstr>
      <vt:lpstr>Tahoma</vt:lpstr>
      <vt:lpstr>Times New Roman</vt:lpstr>
      <vt:lpstr>Verdana</vt:lpstr>
      <vt:lpstr>Wingdings</vt:lpstr>
      <vt:lpstr>Wingdings 2</vt:lpstr>
      <vt:lpstr>Wingdings 3</vt:lpstr>
      <vt:lpstr>Deimos</vt:lpstr>
      <vt:lpstr>Gymnasium oder Realgymnasium?</vt:lpstr>
      <vt:lpstr>Inhalt</vt:lpstr>
      <vt:lpstr>Stundentafel 3./4. Klasse</vt:lpstr>
      <vt:lpstr>Gymnasium</vt:lpstr>
      <vt:lpstr>Latein</vt:lpstr>
      <vt:lpstr>Latein</vt:lpstr>
      <vt:lpstr>Latein</vt:lpstr>
      <vt:lpstr>Mit Französisch um die Welt!</vt:lpstr>
      <vt:lpstr>Französisch am KLG</vt:lpstr>
      <vt:lpstr>Das gibt es auch bei uns…</vt:lpstr>
      <vt:lpstr>Realgymnasium</vt:lpstr>
      <vt:lpstr>Werken</vt:lpstr>
      <vt:lpstr>Informatik</vt:lpstr>
      <vt:lpstr>Angewandte Computerunterstützte Geometrie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Gymnasium oder Realgymnasium?</dc:title>
  <dc:creator>Zillinger Eva</dc:creator>
  <cp:lastModifiedBy>Gaida Thomas</cp:lastModifiedBy>
  <cp:revision>17</cp:revision>
  <dcterms:created xsi:type="dcterms:W3CDTF">2021-10-18T11:16:42Z</dcterms:created>
  <dcterms:modified xsi:type="dcterms:W3CDTF">2023-10-19T10:06:19Z</dcterms:modified>
</cp:coreProperties>
</file>